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9"/>
  </p:notesMasterIdLst>
  <p:handoutMasterIdLst>
    <p:handoutMasterId r:id="rId40"/>
  </p:handoutMasterIdLst>
  <p:sldIdLst>
    <p:sldId id="256" r:id="rId5"/>
    <p:sldId id="257" r:id="rId6"/>
    <p:sldId id="269" r:id="rId7"/>
    <p:sldId id="259" r:id="rId8"/>
    <p:sldId id="270" r:id="rId9"/>
    <p:sldId id="271" r:id="rId10"/>
    <p:sldId id="272" r:id="rId11"/>
    <p:sldId id="282" r:id="rId12"/>
    <p:sldId id="283" r:id="rId13"/>
    <p:sldId id="284" r:id="rId14"/>
    <p:sldId id="273" r:id="rId15"/>
    <p:sldId id="285" r:id="rId16"/>
    <p:sldId id="286" r:id="rId17"/>
    <p:sldId id="287" r:id="rId18"/>
    <p:sldId id="274" r:id="rId19"/>
    <p:sldId id="275" r:id="rId20"/>
    <p:sldId id="288" r:id="rId21"/>
    <p:sldId id="289" r:id="rId22"/>
    <p:sldId id="276" r:id="rId23"/>
    <p:sldId id="290" r:id="rId24"/>
    <p:sldId id="291" r:id="rId25"/>
    <p:sldId id="277" r:id="rId26"/>
    <p:sldId id="292" r:id="rId27"/>
    <p:sldId id="278" r:id="rId28"/>
    <p:sldId id="279" r:id="rId29"/>
    <p:sldId id="296" r:id="rId30"/>
    <p:sldId id="297" r:id="rId31"/>
    <p:sldId id="298" r:id="rId32"/>
    <p:sldId id="280" r:id="rId33"/>
    <p:sldId id="293" r:id="rId34"/>
    <p:sldId id="294" r:id="rId35"/>
    <p:sldId id="299" r:id="rId36"/>
    <p:sldId id="300" r:id="rId37"/>
    <p:sldId id="302" r:id="rId38"/>
  </p:sldIdLst>
  <p:sldSz cx="9144000" cy="6858000" type="screen4x3"/>
  <p:notesSz cx="6858000" cy="9144000"/>
  <p:defaultTextStyle>
    <a:defPPr rtl="0">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p:scale>
          <a:sx n="76" d="100"/>
          <a:sy n="76" d="100"/>
        </p:scale>
        <p:origin x="-256" y="-96"/>
      </p:cViewPr>
      <p:guideLst>
        <p:guide orient="horz" pos="2160"/>
        <p:guide pos="2880"/>
      </p:guideLst>
    </p:cSldViewPr>
  </p:slideViewPr>
  <p:notesTextViewPr>
    <p:cViewPr>
      <p:scale>
        <a:sx n="1" d="1"/>
        <a:sy n="1" d="1"/>
      </p:scale>
      <p:origin x="0" y="0"/>
    </p:cViewPr>
  </p:notesTextViewPr>
  <p:notesViewPr>
    <p:cSldViewPr snapToGrid="0" showGuides="1">
      <p:cViewPr varScale="1">
        <p:scale>
          <a:sx n="99" d="100"/>
          <a:sy n="99" d="100"/>
        </p:scale>
        <p:origin x="3570" y="90"/>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91C0301E-2321-4F52-B85E-5901506D265C}" type="datetime1">
              <a:rPr lang="zh-CN" altLang="en-US" smtClean="0">
                <a:latin typeface="微软雅黑" panose="020B0503020204020204" pitchFamily="34" charset="-122"/>
                <a:ea typeface="微软雅黑" panose="020B0503020204020204" pitchFamily="34" charset="-122"/>
              </a:rPr>
              <a:pPr algn="r" rtl="0"/>
              <a:t>18-3-10</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06834459-7356-44BF-850D-8B30C4FB3B6B}" type="slidenum">
              <a:rPr lang="en-US" altLang="zh-CN" smtClean="0">
                <a:latin typeface="微软雅黑" panose="020B0503020204020204" pitchFamily="34" charset="-122"/>
                <a:ea typeface="微软雅黑" panose="020B0503020204020204" pitchFamily="34" charset="-122"/>
              </a:rPr>
              <a:pPr algn="r" rtl="0"/>
              <a:t>‹#›</a:t>
            </a:fld>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229B22C3-6CB1-491B-AD00-E0837F23A3F3}" type="datetime1">
              <a:rPr lang="zh-CN" altLang="en-US" smtClean="0"/>
              <a:pPr/>
              <a:t>18-3-10</a:t>
            </a:fld>
            <a:endParaRPr lang="zh-CN" altLang="en-US" dirty="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0A3C37BE-C303-496D-B5CD-85F2937540FC}" type="slidenum">
              <a:rPr lang="en-US" altLang="zh-CN" smtClean="0"/>
              <a:pPr/>
              <a:t>‹#›</a:t>
            </a:fld>
            <a:endParaRPr lang="en-US" altLang="zh-CN" dirty="0"/>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pPr/>
              <a:t>1</a:t>
            </a:fld>
            <a:endParaRPr lang="en-US" altLang="zh-CN" dirty="0"/>
          </a:p>
        </p:txBody>
      </p:sp>
    </p:spTree>
    <p:extLst>
      <p:ext uri="{BB962C8B-B14F-4D97-AF65-F5344CB8AC3E}">
        <p14:creationId xmlns:p14="http://schemas.microsoft.com/office/powerpoint/2010/main" val="849057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p>
        </p:txBody>
      </p:sp>
      <p:sp>
        <p:nvSpPr>
          <p:cNvPr id="2" name="标题 1"/>
          <p:cNvSpPr>
            <a:spLocks noGrp="1"/>
          </p:cNvSpPr>
          <p:nvPr>
            <p:ph type="ctrTitle"/>
          </p:nvPr>
        </p:nvSpPr>
        <p:spPr>
          <a:xfrm>
            <a:off x="828675" y="2292095"/>
            <a:ext cx="7572375" cy="2219691"/>
          </a:xfrm>
        </p:spPr>
        <p:txBody>
          <a:bodyPr rtlCol="0" anchor="ctr">
            <a:normAutofit/>
          </a:bodyPr>
          <a:lstStyle>
            <a:lvl1pPr algn="l" rtl="0">
              <a:defRPr sz="4400" cap="all"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828674" y="4511785"/>
            <a:ext cx="7572376" cy="955565"/>
          </a:xfrm>
        </p:spPr>
        <p:txBody>
          <a:bodyPr rtlCol="0">
            <a:normAutofit/>
          </a:bodyPr>
          <a:lstStyle>
            <a:lvl1pPr marL="0" indent="0" algn="l" rtl="0">
              <a:spcBef>
                <a:spcPts val="0"/>
              </a:spcBef>
              <a:buNone/>
              <a:defRPr sz="1800"/>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p:txBody>
          <a:bodyPr rtlCol="0"/>
          <a:lstStyle>
            <a:lvl1pPr>
              <a:defRPr/>
            </a:lvl1pPr>
          </a:lstStyle>
          <a:p>
            <a:fld id="{A7392AAC-879E-4B39-8824-AF6B730A809E}" type="datetime1">
              <a:rPr lang="zh-CN" altLang="en-US" smtClean="0"/>
              <a:pPr/>
              <a:t>18-3-10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pic>
        <p:nvPicPr>
          <p:cNvPr id="11" name="图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3334" y="0"/>
            <a:ext cx="1310643" cy="2292094"/>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320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3491003" y="1600200"/>
            <a:ext cx="4823184" cy="4572001"/>
          </a:xfrm>
        </p:spPr>
        <p:txBody>
          <a:bodyPr tIns="1188720" rtlCol="0">
            <a:normAutofit/>
          </a:bodyPr>
          <a:lstStyle>
            <a:lvl1pPr marL="0" indent="0" algn="ctr" rtl="0">
              <a:buNone/>
              <a:defRPr sz="2000">
                <a:latin typeface="微软雅黑" panose="020B0503020204020204" pitchFamily="34" charset="-122"/>
                <a:ea typeface="微软雅黑" panose="020B0503020204020204" pitchFamily="34" charset="-122"/>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828675" y="1600200"/>
            <a:ext cx="2547747" cy="4572000"/>
          </a:xfrm>
        </p:spPr>
        <p:txBody>
          <a:bodyPr rtlCol="0">
            <a:normAutofit/>
          </a:bodyPr>
          <a:lstStyle>
            <a:lvl1pPr marL="0" indent="0" algn="l" rtl="0">
              <a:spcBef>
                <a:spcPts val="1200"/>
              </a:spcBef>
              <a:buNone/>
              <a:defRPr sz="18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7118C275-B304-48F5-8C4F-015CBCF4E7C1}" type="datetime1">
              <a:rPr lang="zh-CN" altLang="en-US" smtClean="0"/>
              <a:pPr/>
              <a:t>18-3-10</a:t>
            </a:fld>
            <a:r>
              <a:rPr lang="zh-CN" altLang="en-US" dirty="0"/>
              <a:t>​</a:t>
            </a:r>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8791AA9-DDCB-4BA8-AD1D-963A3AA00622}" type="datetime1">
              <a:rPr lang="zh-CN" altLang="en-US" smtClean="0"/>
              <a:pPr/>
              <a:t>18-3-10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7029450" y="365125"/>
            <a:ext cx="1285875" cy="5811838"/>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828675" y="365125"/>
            <a:ext cx="6074172" cy="5811838"/>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170426F-E661-472B-BE42-25E072CD46D9}" type="datetime1">
              <a:rPr lang="zh-CN" altLang="en-US" smtClean="0"/>
              <a:pPr/>
              <a:t>18-3-10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grpSp>
        <p:nvGrpSpPr>
          <p:cNvPr id="7" name="组 6"/>
          <p:cNvGrpSpPr/>
          <p:nvPr/>
        </p:nvGrpSpPr>
        <p:grpSpPr>
          <a:xfrm rot="5400000">
            <a:off x="4181447" y="3239394"/>
            <a:ext cx="5632704" cy="63302"/>
            <a:chOff x="1073150" y="1219201"/>
            <a:chExt cx="10058400" cy="63125"/>
          </a:xfrm>
        </p:grpSpPr>
        <p:cxnSp>
          <p:nvCxnSpPr>
            <p:cNvPr id="8" name="直接连接符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9BA78444-6099-4C0A-A3A9-C6F3C5D7F289}" type="datetime1">
              <a:rPr lang="zh-CN" altLang="en-US" smtClean="0"/>
              <a:pPr/>
              <a:t>18-3-10</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包含图片的标题幻灯片">
    <p:spTree>
      <p:nvGrpSpPr>
        <p:cNvPr id="1" name=""/>
        <p:cNvGrpSpPr/>
        <p:nvPr/>
      </p:nvGrpSpPr>
      <p:grpSpPr>
        <a:xfrm>
          <a:off x="0" y="0"/>
          <a:ext cx="0" cy="0"/>
          <a:chOff x="0" y="0"/>
          <a:chExt cx="0" cy="0"/>
        </a:xfrm>
      </p:grpSpPr>
      <p:grpSp>
        <p:nvGrpSpPr>
          <p:cNvPr id="13" name="组 12"/>
          <p:cNvGrpSpPr/>
          <p:nvPr/>
        </p:nvGrpSpPr>
        <p:grpSpPr>
          <a:xfrm rot="10800000">
            <a:off x="0" y="5645511"/>
            <a:ext cx="9144000" cy="63125"/>
            <a:chOff x="507492" y="1501519"/>
            <a:chExt cx="8129016" cy="63125"/>
          </a:xfrm>
        </p:grpSpPr>
        <p:cxnSp>
          <p:nvCxnSpPr>
            <p:cNvPr id="17" name="直接连接符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1"/>
            <a:ext cx="9144000" cy="63125"/>
            <a:chOff x="507492" y="1501519"/>
            <a:chExt cx="8129016" cy="63125"/>
          </a:xfrm>
        </p:grpSpPr>
        <p:cxnSp>
          <p:nvCxnSpPr>
            <p:cNvPr id="15" name="直接连接符​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828675" y="2292095"/>
            <a:ext cx="4300538" cy="2219691"/>
          </a:xfrm>
        </p:spPr>
        <p:txBody>
          <a:bodyPr rtlCol="0" anchor="ctr">
            <a:normAutofit/>
          </a:bodyPr>
          <a:lstStyle>
            <a:lvl1pPr algn="l" rtl="0">
              <a:defRPr sz="4400" cap="all" baseline="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828675" y="4511785"/>
            <a:ext cx="4300538" cy="955565"/>
          </a:xfrm>
        </p:spPr>
        <p:txBody>
          <a:bodyPr rtlCol="0">
            <a:normAutofit/>
          </a:bodyPr>
          <a:lstStyle>
            <a:lvl1pPr marL="0" indent="0" algn="l" rtl="0">
              <a:spcBef>
                <a:spcPts val="0"/>
              </a:spcBef>
              <a:buNone/>
              <a:defRPr sz="1800">
                <a:latin typeface="微软雅黑" panose="020B0503020204020204" pitchFamily="34" charset="-122"/>
                <a:ea typeface="微软雅黑" panose="020B0503020204020204" pitchFamily="34" charset="-122"/>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pic>
        <p:nvPicPr>
          <p:cNvPr id="10" name="图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4410" y="0"/>
            <a:ext cx="1310643" cy="2292094"/>
          </a:xfrm>
          <a:prstGeom prst="rect">
            <a:avLst/>
          </a:prstGeom>
        </p:spPr>
      </p:pic>
      <p:sp>
        <p:nvSpPr>
          <p:cNvPr id="11" name="图片占位符 10"/>
          <p:cNvSpPr>
            <a:spLocks noGrp="1"/>
          </p:cNvSpPr>
          <p:nvPr>
            <p:ph type="pic" sz="quarter" idx="13"/>
          </p:nvPr>
        </p:nvSpPr>
        <p:spPr>
          <a:xfrm>
            <a:off x="5235798" y="1310656"/>
            <a:ext cx="3908203" cy="4208604"/>
          </a:xfrm>
          <a:solidFill>
            <a:schemeClr val="tx1">
              <a:lumMod val="20000"/>
              <a:lumOff val="80000"/>
            </a:schemeClr>
          </a:solidFill>
        </p:spPr>
        <p:txBody>
          <a:bodyPr tIns="1005840"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noProof="0"/>
              <a:t>单击图标添加图片</a:t>
            </a:r>
            <a:endParaRPr lang="zh-CN" altLang="en-US" noProof="0" dirty="0"/>
          </a:p>
        </p:txBody>
      </p:sp>
      <p:sp>
        <p:nvSpPr>
          <p:cNvPr id="19" name="说明文字"/>
          <p:cNvSpPr/>
          <p:nvPr/>
        </p:nvSpPr>
        <p:spPr>
          <a:xfrm>
            <a:off x="9258300" y="0"/>
            <a:ext cx="97155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r>
              <a:rPr lang="zh-CN" altLang="en-US" sz="1200" b="1" i="1" noProof="0" dirty="0">
                <a:latin typeface="微软雅黑" panose="020B0503020204020204" pitchFamily="34" charset="-122"/>
                <a:ea typeface="微软雅黑" panose="020B0503020204020204" pitchFamily="34" charset="-122"/>
                <a:cs typeface="Arial" pitchFamily="34" charset="0"/>
              </a:rPr>
              <a:t>注意：</a:t>
            </a:r>
          </a:p>
          <a:p>
            <a:pPr rtl="0"/>
            <a:r>
              <a:rPr lang="zh-CN" altLang="en-US" sz="1200" i="1" noProof="0" dirty="0">
                <a:latin typeface="微软雅黑" panose="020B0503020204020204" pitchFamily="34" charset="-122"/>
                <a:ea typeface="微软雅黑" panose="020B0503020204020204" pitchFamily="34" charset="-122"/>
                <a:cs typeface="Arial" pitchFamily="34" charset="0"/>
              </a:rPr>
              <a:t>若要更改此幻灯片上的图像，请选择该图片，并将其删除。然后单击占位符中的图片图标以插入自己的图像。</a:t>
            </a: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组 7"/>
          <p:cNvGrpSpPr/>
          <p:nvPr/>
        </p:nvGrpSpPr>
        <p:grpSpPr>
          <a:xfrm>
            <a:off x="0" y="2514601"/>
            <a:ext cx="9144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接连接符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grpSp>
          <p:nvGrpSpPr>
            <p:cNvPr id="11" name="组 10"/>
            <p:cNvGrpSpPr/>
            <p:nvPr/>
          </p:nvGrpSpPr>
          <p:grpSpPr>
            <a:xfrm rot="10800000">
              <a:off x="647402" y="5645510"/>
              <a:ext cx="10838688" cy="63125"/>
              <a:chOff x="507492" y="1501519"/>
              <a:chExt cx="8129016" cy="63125"/>
            </a:xfrm>
          </p:grpSpPr>
          <p:cxnSp>
            <p:nvCxnSpPr>
              <p:cNvPr id="12" name="直接连接符​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828675" y="2971806"/>
            <a:ext cx="7553324" cy="1684150"/>
          </a:xfrm>
        </p:spPr>
        <p:txBody>
          <a:bodyPr rtlCol="0" anchor="ctr">
            <a:normAutofit/>
          </a:bodyPr>
          <a:lstStyle>
            <a:lvl1pPr algn="l" rtl="0">
              <a:defRPr sz="4400" cap="all" baseline="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28675" y="4655956"/>
            <a:ext cx="7553324" cy="509750"/>
          </a:xfrm>
        </p:spPr>
        <p:txBody>
          <a:bodyPr rtlCol="0">
            <a:normAutofit/>
          </a:bodyPr>
          <a:lstStyle>
            <a:lvl1pPr marL="0" indent="0" algn="l" rtl="0">
              <a:spcBef>
                <a:spcPts val="0"/>
              </a:spcBef>
              <a:buNone/>
              <a:defRPr sz="1600">
                <a:solidFill>
                  <a:schemeClr val="bg1"/>
                </a:solidFill>
                <a:latin typeface="微软雅黑" panose="020B0503020204020204" pitchFamily="34" charset="-122"/>
                <a:ea typeface="微软雅黑" panose="020B0503020204020204" pitchFamily="34" charset="-122"/>
              </a:defRPr>
            </a:lvl1pPr>
            <a:lvl2pPr marL="457200" indent="0" algn="l" rtl="0">
              <a:buNone/>
              <a:defRPr sz="2000">
                <a:solidFill>
                  <a:schemeClr val="tx1">
                    <a:tint val="75000"/>
                  </a:schemeClr>
                </a:solidFill>
              </a:defRPr>
            </a:lvl2pPr>
            <a:lvl3pPr marL="914400" indent="0" algn="l" rtl="0">
              <a:buNone/>
              <a:defRPr sz="1800">
                <a:solidFill>
                  <a:schemeClr val="tx1">
                    <a:tint val="75000"/>
                  </a:schemeClr>
                </a:solidFill>
              </a:defRPr>
            </a:lvl3pPr>
            <a:lvl4pPr marL="1371600" indent="0" algn="l" rtl="0">
              <a:buNone/>
              <a:defRPr sz="1600">
                <a:solidFill>
                  <a:schemeClr val="tx1">
                    <a:tint val="75000"/>
                  </a:schemeClr>
                </a:solidFill>
              </a:defRPr>
            </a:lvl4pPr>
            <a:lvl5pPr marL="1828800" indent="0" algn="l" rtl="0">
              <a:buNone/>
              <a:defRPr sz="1600">
                <a:solidFill>
                  <a:schemeClr val="tx1">
                    <a:tint val="75000"/>
                  </a:schemeClr>
                </a:solidFill>
              </a:defRPr>
            </a:lvl5pPr>
            <a:lvl6pPr marL="2286000" indent="0" algn="l" rtl="0">
              <a:buNone/>
              <a:defRPr sz="1600">
                <a:solidFill>
                  <a:schemeClr val="tx1">
                    <a:tint val="75000"/>
                  </a:schemeClr>
                </a:solidFill>
              </a:defRPr>
            </a:lvl6pPr>
            <a:lvl7pPr marL="2743200" indent="0" algn="l" rtl="0">
              <a:buNone/>
              <a:defRPr sz="1600">
                <a:solidFill>
                  <a:schemeClr val="tx1">
                    <a:tint val="75000"/>
                  </a:schemeClr>
                </a:solidFill>
              </a:defRPr>
            </a:lvl7pPr>
            <a:lvl8pPr marL="3200400" indent="0" algn="l" rtl="0">
              <a:buNone/>
              <a:defRPr sz="1600">
                <a:solidFill>
                  <a:schemeClr val="tx1">
                    <a:tint val="75000"/>
                  </a:schemeClr>
                </a:solidFill>
              </a:defRPr>
            </a:lvl8pPr>
            <a:lvl9pPr marL="3657600" indent="0" algn="l" rtl="0">
              <a:buNone/>
              <a:defRPr sz="16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AF5F6A19-70BF-4380-9A40-68C9536408C6}" type="datetime1">
              <a:rPr lang="zh-CN" altLang="en-US" smtClean="0"/>
              <a:pPr/>
              <a:t>18-3-10</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pic>
        <p:nvPicPr>
          <p:cNvPr id="7" name="图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410" y="0"/>
            <a:ext cx="1337391" cy="2971806"/>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828675" y="1600201"/>
            <a:ext cx="3686175"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vl9pPr algn="l" rtl="0">
              <a:defRPr/>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4629150" y="1600201"/>
            <a:ext cx="3686175"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dirty="0"/>
              <a:t>​</a:t>
            </a:r>
            <a:fld id="{6017EB90-196C-4C15-BD31-13E0E0436C73}" type="datetime1">
              <a:rPr lang="zh-CN" altLang="en-US" smtClean="0"/>
              <a:pPr/>
              <a:t>18-3-10</a:t>
            </a:fld>
            <a:r>
              <a:rPr lang="zh-CN" altLang="en-US" dirty="0"/>
              <a:t>​</a:t>
            </a:r>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28675" y="1600201"/>
            <a:ext cx="3689604" cy="823911"/>
          </a:xfrm>
        </p:spPr>
        <p:txBody>
          <a:bodyPr rtlCol="0"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828675" y="2424112"/>
            <a:ext cx="3689604"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4624583" y="1600201"/>
            <a:ext cx="3689604" cy="823911"/>
          </a:xfrm>
        </p:spPr>
        <p:txBody>
          <a:bodyPr rtlCol="0"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4624583" y="2424112"/>
            <a:ext cx="3689604"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C2EC0F41-B48F-4298-A7F6-618EB9D22195}" type="datetime1">
              <a:rPr lang="zh-CN" altLang="en-US" smtClean="0"/>
              <a:pPr/>
              <a:t>18-3-10</a:t>
            </a:fld>
            <a:endParaRPr lang="zh-CN" altLang="en-US" dirty="0"/>
          </a:p>
        </p:txBody>
      </p:sp>
      <p:sp>
        <p:nvSpPr>
          <p:cNvPr id="8" name="页脚占位符 7"/>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9" name="灯片编号占位符 8"/>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7DB2D836-56E8-4B15-857C-14B1A5B3B67B}" type="datetime1">
              <a:rPr lang="zh-CN" altLang="en-US" smtClean="0"/>
              <a:pPr/>
              <a:t>18-3-10</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038D929F-7D8C-4CC3-8AC7-BB9B8FE2DEBF}" type="datetime1">
              <a:rPr lang="zh-CN" altLang="en-US" smtClean="0"/>
              <a:pPr/>
              <a:t>18-3-10</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3200"/>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231386" y="1600200"/>
            <a:ext cx="4083939" cy="4572001"/>
          </a:xfrm>
        </p:spPr>
        <p:txBody>
          <a:bodyPr rtlCol="0">
            <a:normAutofit/>
          </a:bodyPr>
          <a:lstStyle>
            <a:lvl1pPr algn="l" rtl="0">
              <a:defRPr sz="2000"/>
            </a:lvl1pPr>
            <a:lvl2pPr algn="l" rtl="0">
              <a:defRPr sz="16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828675" y="1600200"/>
            <a:ext cx="3288411" cy="4572000"/>
          </a:xfrm>
        </p:spPr>
        <p:txBody>
          <a:bodyPr rtlCol="0">
            <a:normAutofit/>
          </a:bodyPr>
          <a:lstStyle>
            <a:lvl1pPr marL="0" indent="0" algn="l" rtl="0">
              <a:spcBef>
                <a:spcPts val="1200"/>
              </a:spcBef>
              <a:buNone/>
              <a:defRPr sz="18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F7892ACC-8BC8-4C9E-9D2B-0669DA5038B6}" type="datetime1">
              <a:rPr lang="zh-CN" altLang="en-US" smtClean="0"/>
              <a:pPr/>
              <a:t>18-3-10</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28675" y="76200"/>
            <a:ext cx="7485512" cy="1096962"/>
          </a:xfrm>
          <a:prstGeom prst="rect">
            <a:avLst/>
          </a:prstGeom>
        </p:spPr>
        <p:txBody>
          <a:bodyPr vert="horz" lIns="0" tIns="45720" rIns="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a:p>
            <a:pPr lvl="5" rtl="0"/>
            <a:r>
              <a:rPr lang="zh-CN" altLang="en-US" noProof="0" dirty="0"/>
              <a:t>第六级</a:t>
            </a:r>
          </a:p>
          <a:p>
            <a:pPr lvl="6" rtl="0"/>
            <a:r>
              <a:rPr lang="zh-CN" altLang="en-US" noProof="0" dirty="0"/>
              <a:t>第七级</a:t>
            </a:r>
          </a:p>
          <a:p>
            <a:pPr lvl="7" rtl="0"/>
            <a:r>
              <a:rPr lang="zh-CN" altLang="en-US" noProof="0" dirty="0"/>
              <a:t>第八级</a:t>
            </a:r>
          </a:p>
          <a:p>
            <a:pPr lvl="8" rtl="0"/>
            <a:r>
              <a:rPr lang="zh-CN" altLang="en-US" noProof="0" dirty="0"/>
              <a:t>第九级</a:t>
            </a:r>
          </a:p>
        </p:txBody>
      </p:sp>
      <p:sp>
        <p:nvSpPr>
          <p:cNvPr id="4" name="日期占位符 3"/>
          <p:cNvSpPr>
            <a:spLocks noGrp="1"/>
          </p:cNvSpPr>
          <p:nvPr>
            <p:ph type="dt" sz="half" idx="2"/>
          </p:nvPr>
        </p:nvSpPr>
        <p:spPr>
          <a:xfrm>
            <a:off x="828675" y="6356352"/>
            <a:ext cx="1372169" cy="365125"/>
          </a:xfrm>
          <a:prstGeom prst="rect">
            <a:avLst/>
          </a:prstGeom>
        </p:spPr>
        <p:txBody>
          <a:bodyPr vert="horz" lIns="0" tIns="45720" rIns="0" bIns="45720" rtlCol="0" anchor="ctr"/>
          <a:lstStyle>
            <a:lvl1pPr algn="l"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r>
              <a:rPr lang="zh-CN" altLang="en-US" dirty="0"/>
              <a:t>​</a:t>
            </a:r>
            <a:fld id="{660B6A15-7713-4A08-BBFD-F297CCC2B976}" type="datetime1">
              <a:rPr lang="zh-CN" altLang="en-US" smtClean="0"/>
              <a:pPr/>
              <a:t>18-3-10</a:t>
            </a:fld>
            <a:r>
              <a:rPr lang="zh-CN" altLang="en-US" dirty="0"/>
              <a:t>​</a:t>
            </a:r>
          </a:p>
        </p:txBody>
      </p:sp>
      <p:sp>
        <p:nvSpPr>
          <p:cNvPr id="5" name="页脚占位符 4"/>
          <p:cNvSpPr>
            <a:spLocks noGrp="1"/>
          </p:cNvSpPr>
          <p:nvPr>
            <p:ph type="ftr" sz="quarter" idx="3"/>
          </p:nvPr>
        </p:nvSpPr>
        <p:spPr>
          <a:xfrm>
            <a:off x="2200844" y="6356350"/>
            <a:ext cx="4742312" cy="365126"/>
          </a:xfrm>
          <a:prstGeom prst="rect">
            <a:avLst/>
          </a:prstGeom>
        </p:spPr>
        <p:txBody>
          <a:bodyPr vert="horz" lIns="0" tIns="45720" rIns="0" bIns="45720" rtlCol="0" anchor="ctr"/>
          <a:lstStyle>
            <a:lvl1pPr algn="ctr"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6942587" y="6356352"/>
            <a:ext cx="1371600" cy="365125"/>
          </a:xfrm>
          <a:prstGeom prst="rect">
            <a:avLst/>
          </a:prstGeom>
        </p:spPr>
        <p:txBody>
          <a:bodyPr vert="horz" lIns="0" tIns="45720" rIns="0" bIns="45720" rtlCol="0" anchor="ctr"/>
          <a:lstStyle>
            <a:lvl1pPr algn="l"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pPr algn="r"/>
            <a:fld id="{0FF54DE5-C571-48E8-A5BC-B369434E2F44}" type="slidenum">
              <a:rPr lang="en-US" altLang="zh-CN" noProof="0" smtClean="0"/>
              <a:pPr algn="r"/>
              <a:t>‹#›</a:t>
            </a:fld>
            <a:endParaRPr lang="zh-CN" altLang="en-US" noProof="0" dirty="0"/>
          </a:p>
        </p:txBody>
      </p:sp>
      <p:grpSp>
        <p:nvGrpSpPr>
          <p:cNvPr id="15" name="组 14"/>
          <p:cNvGrpSpPr/>
          <p:nvPr/>
        </p:nvGrpSpPr>
        <p:grpSpPr>
          <a:xfrm>
            <a:off x="827532" y="1219202"/>
            <a:ext cx="7488936" cy="84403"/>
            <a:chOff x="1073150" y="1219201"/>
            <a:chExt cx="10058400" cy="63125"/>
          </a:xfrm>
        </p:grpSpPr>
        <p:cxnSp>
          <p:nvCxnSpPr>
            <p:cNvPr id="13" name="直接连接符​​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22" userDrawn="1">
          <p15:clr>
            <a:srgbClr val="F26B43"/>
          </p15:clr>
        </p15:guide>
        <p15:guide id="2" pos="5238" userDrawn="1">
          <p15:clr>
            <a:srgbClr val="F26B43"/>
          </p15:clr>
        </p15:guide>
        <p15:guide id="3" orient="horz" pos="1008" userDrawn="1">
          <p15:clr>
            <a:srgbClr val="F26B43"/>
          </p15:clr>
        </p15:guide>
        <p15:guide id="4"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02336" y="2292094"/>
            <a:ext cx="5734050" cy="2219691"/>
          </a:xfrm>
        </p:spPr>
        <p:txBody>
          <a:bodyPr rtlCol="0" anchor="ctr"/>
          <a:lstStyle/>
          <a:p>
            <a:pPr rtl="0"/>
            <a:r>
              <a:rPr lang="en-US" altLang="zh-CN" dirty="0" smtClean="0">
                <a:latin typeface="微软雅黑" panose="020B0503020204020204" pitchFamily="34" charset="-122"/>
                <a:ea typeface="微软雅黑" panose="020B0503020204020204" pitchFamily="34" charset="-122"/>
              </a:rPr>
              <a:t>Design pattern</a:t>
            </a:r>
            <a:endParaRPr lang="en-US" dirty="0">
              <a:latin typeface="微软雅黑" panose="020B0503020204020204" pitchFamily="34" charset="-122"/>
              <a:ea typeface="微软雅黑" panose="020B0503020204020204" pitchFamily="34" charset="-122"/>
            </a:endParaRPr>
          </a:p>
        </p:txBody>
      </p:sp>
      <p:sp>
        <p:nvSpPr>
          <p:cNvPr id="7" name="副标题 6"/>
          <p:cNvSpPr>
            <a:spLocks noGrp="1"/>
          </p:cNvSpPr>
          <p:nvPr>
            <p:ph type="subTitle" idx="1"/>
          </p:nvPr>
        </p:nvSpPr>
        <p:spPr/>
        <p:txBody>
          <a:bodyPr rtlCol="0"/>
          <a:lstStyle/>
          <a:p>
            <a:pPr rtl="0"/>
            <a:r>
              <a:rPr lang="en-US" altLang="zh-CN" dirty="0" smtClean="0"/>
              <a:t>Lecture 5</a:t>
            </a:r>
            <a:endParaRPr lang="en-US" dirty="0">
              <a:latin typeface="微软雅黑" panose="020B0503020204020204" pitchFamily="34" charset="-122"/>
              <a:ea typeface="微软雅黑" panose="020B0503020204020204" pitchFamily="34" charset="-122"/>
            </a:endParaRPr>
          </a:p>
        </p:txBody>
      </p:sp>
      <p:pic>
        <p:nvPicPr>
          <p:cNvPr id="4" name="图片占位符 3" descr="桌上一本打开的书，书架在背景中模糊显示" title="示例图片"/>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r>
              <a:rPr lang="en-US" altLang="zh-CN" dirty="0"/>
              <a:t>Creational</a:t>
            </a:r>
            <a:r>
              <a:rPr lang="zh-CN" altLang="en-US" dirty="0"/>
              <a:t> </a:t>
            </a:r>
            <a:r>
              <a:rPr lang="en-US" altLang="zh-CN" dirty="0"/>
              <a:t>pattern</a:t>
            </a:r>
            <a:endParaRPr lang="en-US" dirty="0"/>
          </a:p>
        </p:txBody>
      </p:sp>
      <p:sp>
        <p:nvSpPr>
          <p:cNvPr id="3" name="副标题 2"/>
          <p:cNvSpPr>
            <a:spLocks noGrp="1"/>
          </p:cNvSpPr>
          <p:nvPr>
            <p:ph type="subTitle" idx="1"/>
          </p:nvPr>
        </p:nvSpPr>
        <p:spPr/>
        <p:txBody>
          <a:bodyPr rtlCol="0">
            <a:normAutofit/>
          </a:bodyPr>
          <a:lstStyle/>
          <a:p>
            <a:pPr rtl="0"/>
            <a:r>
              <a:rPr lang="en-US" altLang="zh-CN" sz="2400" dirty="0" smtClean="0"/>
              <a:t>Factory</a:t>
            </a:r>
            <a:r>
              <a:rPr lang="zh-CN" altLang="en-US" sz="2400" dirty="0" smtClean="0"/>
              <a:t> </a:t>
            </a:r>
            <a:r>
              <a:rPr lang="en-US" altLang="zh-CN" sz="2400" dirty="0" smtClean="0"/>
              <a:t>and</a:t>
            </a:r>
            <a:r>
              <a:rPr lang="zh-CN" altLang="en-US" sz="2400" dirty="0" smtClean="0"/>
              <a:t> </a:t>
            </a:r>
            <a:r>
              <a:rPr lang="en-US" altLang="zh-CN" sz="2400" dirty="0" smtClean="0"/>
              <a:t>Abstract</a:t>
            </a:r>
            <a:r>
              <a:rPr lang="zh-CN" altLang="en-US" sz="2400" dirty="0" smtClean="0"/>
              <a:t> </a:t>
            </a:r>
            <a:r>
              <a:rPr lang="en-US" altLang="zh-CN" sz="2400" dirty="0" smtClean="0"/>
              <a:t>Factory</a:t>
            </a:r>
            <a:endParaRPr lang="en-US" sz="2400" dirty="0"/>
          </a:p>
        </p:txBody>
      </p:sp>
    </p:spTree>
    <p:extLst>
      <p:ext uri="{BB962C8B-B14F-4D97-AF65-F5344CB8AC3E}">
        <p14:creationId xmlns:p14="http://schemas.microsoft.com/office/powerpoint/2010/main" val="100111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en-US" altLang="zh-CN" dirty="0" smtClean="0"/>
              <a:t>Introduction</a:t>
            </a:r>
            <a:r>
              <a:rPr lang="zh-CN" altLang="en-US" dirty="0" smtClean="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28675" y="1600201"/>
            <a:ext cx="7486650" cy="2377148"/>
          </a:xfrm>
        </p:spPr>
        <p:txBody>
          <a:bodyPr rtlCol="0">
            <a:normAutofit/>
          </a:bodyPr>
          <a:lstStyle/>
          <a:p>
            <a:r>
              <a:rPr lang="en-US" sz="1800" dirty="0"/>
              <a:t>Suppose you want to design a car insurance management program. Car insurance is divided into many types of insurance, such as Body </a:t>
            </a:r>
            <a:r>
              <a:rPr lang="en-US" sz="1800" dirty="0" err="1"/>
              <a:t>Injur</a:t>
            </a:r>
            <a:r>
              <a:rPr lang="en-US" sz="1800" dirty="0"/>
              <a:t>, Collision, Personal </a:t>
            </a:r>
            <a:r>
              <a:rPr lang="en-US" sz="1800" dirty="0" err="1"/>
              <a:t>Injur</a:t>
            </a:r>
            <a:r>
              <a:rPr lang="en-US" sz="1800" dirty="0"/>
              <a:t>, Property, and Com. If an application knows exactly what it needs, it can directly initialize a subclass of the class structure from the client class's main method and call the functionality provided by that class. For example, when it is known exactly that the class to be initialized is Body </a:t>
            </a:r>
            <a:r>
              <a:rPr lang="en-US" sz="1800" dirty="0" err="1"/>
              <a:t>Injur</a:t>
            </a:r>
            <a:r>
              <a:rPr lang="en-US" sz="1800" dirty="0"/>
              <a:t>, the case is invoked by the auto insurance management program as shown in Figure </a:t>
            </a:r>
            <a:r>
              <a:rPr lang="en-US" sz="1800" dirty="0" smtClean="0"/>
              <a:t>1</a:t>
            </a:r>
            <a:r>
              <a:rPr lang="en-US" sz="1800" dirty="0"/>
              <a:t>.</a:t>
            </a:r>
            <a:endParaRPr lang="x-none" sz="1800" dirty="0"/>
          </a:p>
        </p:txBody>
      </p:sp>
      <p:pic>
        <p:nvPicPr>
          <p:cNvPr id="2" name="图片 1" descr="屏幕快照 2018-03-10 下午9.20.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830" y="3928549"/>
            <a:ext cx="7418797" cy="2441199"/>
          </a:xfrm>
          <a:prstGeom prst="rect">
            <a:avLst/>
          </a:prstGeom>
        </p:spPr>
      </p:pic>
      <p:sp>
        <p:nvSpPr>
          <p:cNvPr id="3" name="文本框 2"/>
          <p:cNvSpPr txBox="1"/>
          <p:nvPr/>
        </p:nvSpPr>
        <p:spPr>
          <a:xfrm>
            <a:off x="4661811" y="6651195"/>
            <a:ext cx="184666" cy="369332"/>
          </a:xfrm>
          <a:prstGeom prst="rect">
            <a:avLst/>
          </a:prstGeom>
          <a:noFill/>
        </p:spPr>
        <p:txBody>
          <a:bodyPr wrap="none" rtlCol="0">
            <a:spAutoFit/>
          </a:bodyPr>
          <a:lstStyle/>
          <a:p>
            <a:endParaRPr kumimoji="1" lang="zh-CN" altLang="en-US" dirty="0"/>
          </a:p>
        </p:txBody>
      </p:sp>
      <p:sp>
        <p:nvSpPr>
          <p:cNvPr id="4" name="文本框 3"/>
          <p:cNvSpPr txBox="1"/>
          <p:nvPr/>
        </p:nvSpPr>
        <p:spPr>
          <a:xfrm>
            <a:off x="2890657" y="6471956"/>
            <a:ext cx="4204847" cy="276999"/>
          </a:xfrm>
          <a:prstGeom prst="rect">
            <a:avLst/>
          </a:prstGeom>
          <a:noFill/>
        </p:spPr>
        <p:txBody>
          <a:bodyPr wrap="none" rtlCol="0">
            <a:spAutoFit/>
          </a:bodyPr>
          <a:lstStyle/>
          <a:p>
            <a:r>
              <a:rPr kumimoji="1" lang="en-US" altLang="zh-CN" sz="1200" dirty="0" smtClean="0"/>
              <a:t>Figure1 </a:t>
            </a:r>
            <a:r>
              <a:rPr kumimoji="1" lang="en-US" altLang="zh-CN" sz="1200" dirty="0" smtClean="0"/>
              <a:t>Knowing </a:t>
            </a:r>
            <a:r>
              <a:rPr kumimoji="1" lang="en-US" altLang="zh-CN" sz="1200" dirty="0"/>
              <a:t>exactly </a:t>
            </a:r>
            <a:r>
              <a:rPr kumimoji="1" lang="en-US" altLang="zh-CN" sz="1200" dirty="0" smtClean="0"/>
              <a:t>the </a:t>
            </a:r>
            <a:r>
              <a:rPr kumimoji="1" lang="en-US" altLang="zh-CN" sz="1200" dirty="0" smtClean="0"/>
              <a:t>class </a:t>
            </a:r>
            <a:r>
              <a:rPr kumimoji="1" lang="en-US" altLang="zh-CN" sz="1200" dirty="0"/>
              <a:t>to initialize </a:t>
            </a:r>
            <a:r>
              <a:rPr kumimoji="1" lang="en-US" altLang="zh-CN" sz="1200" dirty="0" smtClean="0"/>
              <a:t>is </a:t>
            </a:r>
            <a:r>
              <a:rPr kumimoji="1" lang="en-US" altLang="zh-CN" sz="1200" dirty="0" err="1" smtClean="0"/>
              <a:t>BodyInjure</a:t>
            </a:r>
            <a:endParaRPr kumimoji="1" lang="zh-CN" altLang="en-US" sz="1200" dirty="0"/>
          </a:p>
        </p:txBody>
      </p:sp>
    </p:spTree>
    <p:extLst>
      <p:ext uri="{BB962C8B-B14F-4D97-AF65-F5344CB8AC3E}">
        <p14:creationId xmlns:p14="http://schemas.microsoft.com/office/powerpoint/2010/main" val="243177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en-US" altLang="zh-CN" dirty="0" smtClean="0"/>
              <a:t>Introduction</a:t>
            </a:r>
            <a:r>
              <a:rPr lang="zh-CN" altLang="en-US" dirty="0" smtClean="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28675" y="1600201"/>
            <a:ext cx="7486650" cy="1608416"/>
          </a:xfrm>
        </p:spPr>
        <p:txBody>
          <a:bodyPr rtlCol="0">
            <a:normAutofit/>
          </a:bodyPr>
          <a:lstStyle/>
          <a:p>
            <a:r>
              <a:rPr lang="en-US" sz="1800" dirty="0"/>
              <a:t>Usually an application only knows that it needs to access a class in a class hierarchy, but does not know which class it needs to access. In this case, the application needs to implement the selection criteria for selecting the appropriate class from a class hierarchy, as shown in Figure </a:t>
            </a:r>
            <a:r>
              <a:rPr lang="en-US" sz="1800" dirty="0" smtClean="0"/>
              <a:t>2</a:t>
            </a:r>
            <a:r>
              <a:rPr lang="zh-CN" altLang="en-US" sz="1800" dirty="0"/>
              <a:t>.</a:t>
            </a:r>
            <a:endParaRPr lang="x-none" sz="1800" dirty="0"/>
          </a:p>
        </p:txBody>
      </p:sp>
      <p:sp>
        <p:nvSpPr>
          <p:cNvPr id="3" name="文本框 2"/>
          <p:cNvSpPr txBox="1"/>
          <p:nvPr/>
        </p:nvSpPr>
        <p:spPr>
          <a:xfrm>
            <a:off x="4661811" y="6651195"/>
            <a:ext cx="184666" cy="369332"/>
          </a:xfrm>
          <a:prstGeom prst="rect">
            <a:avLst/>
          </a:prstGeom>
          <a:noFill/>
        </p:spPr>
        <p:txBody>
          <a:bodyPr wrap="none" rtlCol="0">
            <a:spAutoFit/>
          </a:bodyPr>
          <a:lstStyle/>
          <a:p>
            <a:endParaRPr kumimoji="1" lang="zh-CN" altLang="en-US" dirty="0"/>
          </a:p>
        </p:txBody>
      </p:sp>
      <p:sp>
        <p:nvSpPr>
          <p:cNvPr id="4" name="文本框 3"/>
          <p:cNvSpPr txBox="1"/>
          <p:nvPr/>
        </p:nvSpPr>
        <p:spPr>
          <a:xfrm>
            <a:off x="2857239" y="6288129"/>
            <a:ext cx="3238161" cy="276999"/>
          </a:xfrm>
          <a:prstGeom prst="rect">
            <a:avLst/>
          </a:prstGeom>
          <a:noFill/>
        </p:spPr>
        <p:txBody>
          <a:bodyPr wrap="none" rtlCol="0">
            <a:spAutoFit/>
          </a:bodyPr>
          <a:lstStyle/>
          <a:p>
            <a:r>
              <a:rPr kumimoji="1" lang="en-US" altLang="zh-CN" sz="1200" dirty="0" smtClean="0"/>
              <a:t>Figure2 </a:t>
            </a:r>
            <a:r>
              <a:rPr kumimoji="1" lang="en-US" altLang="zh-CN" sz="1200" dirty="0"/>
              <a:t> Do not know which class to initialize </a:t>
            </a:r>
            <a:endParaRPr kumimoji="1" lang="zh-CN" altLang="en-US" sz="1200" dirty="0"/>
          </a:p>
        </p:txBody>
      </p:sp>
      <p:pic>
        <p:nvPicPr>
          <p:cNvPr id="5" name="图片 4" descr="屏幕快照 2018-03-10 下午9.24.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868" y="3226466"/>
            <a:ext cx="7974370" cy="2699925"/>
          </a:xfrm>
          <a:prstGeom prst="rect">
            <a:avLst/>
          </a:prstGeom>
        </p:spPr>
      </p:pic>
    </p:spTree>
    <p:extLst>
      <p:ext uri="{BB962C8B-B14F-4D97-AF65-F5344CB8AC3E}">
        <p14:creationId xmlns:p14="http://schemas.microsoft.com/office/powerpoint/2010/main" val="1718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en-US" altLang="zh-CN" dirty="0" smtClean="0"/>
              <a:t>Introduction</a:t>
            </a:r>
            <a:r>
              <a:rPr lang="zh-CN" altLang="en-US" dirty="0" smtClean="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28674" y="1600200"/>
            <a:ext cx="7592661" cy="1925936"/>
          </a:xfrm>
        </p:spPr>
        <p:txBody>
          <a:bodyPr rtlCol="0">
            <a:normAutofit lnSpcReduction="10000"/>
          </a:bodyPr>
          <a:lstStyle/>
          <a:p>
            <a:r>
              <a:rPr lang="en-US" sz="1800" dirty="0"/>
              <a:t>In the main method main() shown in FIG. 2, directly selecting which of the first class methods using a conditional statement will make the program messy and reduce the readability of the program. An effective improvement is to write a separate method </a:t>
            </a:r>
            <a:r>
              <a:rPr lang="en-US" sz="1800" dirty="0" err="1"/>
              <a:t>createObj</a:t>
            </a:r>
            <a:r>
              <a:rPr lang="en-US" sz="1800" dirty="0"/>
              <a:t>() in the </a:t>
            </a:r>
            <a:r>
              <a:rPr lang="en-US" sz="1800" dirty="0" err="1"/>
              <a:t>ClientGUI</a:t>
            </a:r>
            <a:r>
              <a:rPr lang="en-US" sz="1800" dirty="0"/>
              <a:t> class to create an object. This method encapsulates all the different conditions for creating an object, as shown in Figure 3. However, this method has poor scalability and maintainability.</a:t>
            </a:r>
            <a:endParaRPr lang="x-none" sz="1800" dirty="0"/>
          </a:p>
        </p:txBody>
      </p:sp>
      <p:sp>
        <p:nvSpPr>
          <p:cNvPr id="3" name="文本框 2"/>
          <p:cNvSpPr txBox="1"/>
          <p:nvPr/>
        </p:nvSpPr>
        <p:spPr>
          <a:xfrm>
            <a:off x="4661811" y="6651195"/>
            <a:ext cx="184666" cy="369332"/>
          </a:xfrm>
          <a:prstGeom prst="rect">
            <a:avLst/>
          </a:prstGeom>
          <a:noFill/>
        </p:spPr>
        <p:txBody>
          <a:bodyPr wrap="none" rtlCol="0">
            <a:spAutoFit/>
          </a:bodyPr>
          <a:lstStyle/>
          <a:p>
            <a:endParaRPr kumimoji="1" lang="zh-CN" altLang="en-US" dirty="0"/>
          </a:p>
        </p:txBody>
      </p:sp>
      <p:sp>
        <p:nvSpPr>
          <p:cNvPr id="4" name="文本框 3"/>
          <p:cNvSpPr txBox="1"/>
          <p:nvPr/>
        </p:nvSpPr>
        <p:spPr>
          <a:xfrm>
            <a:off x="1520519" y="6271417"/>
            <a:ext cx="6129728" cy="276999"/>
          </a:xfrm>
          <a:prstGeom prst="rect">
            <a:avLst/>
          </a:prstGeom>
          <a:noFill/>
        </p:spPr>
        <p:txBody>
          <a:bodyPr wrap="none" rtlCol="0">
            <a:spAutoFit/>
          </a:bodyPr>
          <a:lstStyle/>
          <a:p>
            <a:r>
              <a:rPr kumimoji="1" lang="en-US" altLang="zh-CN" sz="1200" dirty="0"/>
              <a:t>Figure3  Responsibility for creating a class object is encapsulated in a separate method</a:t>
            </a:r>
            <a:endParaRPr kumimoji="1" lang="zh-CN" altLang="en-US" sz="1200" dirty="0"/>
          </a:p>
        </p:txBody>
      </p:sp>
      <p:pic>
        <p:nvPicPr>
          <p:cNvPr id="6" name="图片 5" descr="屏幕快照 2018-03-10 下午9.31.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048" y="3524657"/>
            <a:ext cx="7255882" cy="2748440"/>
          </a:xfrm>
          <a:prstGeom prst="rect">
            <a:avLst/>
          </a:prstGeom>
        </p:spPr>
      </p:pic>
    </p:spTree>
    <p:extLst>
      <p:ext uri="{BB962C8B-B14F-4D97-AF65-F5344CB8AC3E}">
        <p14:creationId xmlns:p14="http://schemas.microsoft.com/office/powerpoint/2010/main" val="372402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en-US" altLang="zh-CN" dirty="0" smtClean="0"/>
              <a:t>Introduction</a:t>
            </a:r>
            <a:r>
              <a:rPr lang="zh-CN" altLang="en-US" dirty="0" smtClean="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28674" y="1600200"/>
            <a:ext cx="7592661" cy="1925936"/>
          </a:xfrm>
        </p:spPr>
        <p:txBody>
          <a:bodyPr rtlCol="0">
            <a:normAutofit lnSpcReduction="10000"/>
          </a:bodyPr>
          <a:lstStyle/>
          <a:p>
            <a:r>
              <a:rPr lang="en-US" sz="1800" dirty="0"/>
              <a:t>After long-term practice, software engineers have found a more scalable method. This method is to separate the above method of creating an object from the </a:t>
            </a:r>
            <a:r>
              <a:rPr lang="en-US" sz="1800" dirty="0" err="1"/>
              <a:t>ClientGUI</a:t>
            </a:r>
            <a:r>
              <a:rPr lang="en-US" sz="1800" dirty="0"/>
              <a:t> class, and create the object by another class. The design encapsulates the choice of the class and the creation of the object in a method (</a:t>
            </a:r>
            <a:r>
              <a:rPr lang="en-US" sz="1800" dirty="0" err="1"/>
              <a:t>ie</a:t>
            </a:r>
            <a:r>
              <a:rPr lang="en-US" sz="1800" dirty="0"/>
              <a:t>, a factory method) and encapsulates the method in a separate class (</a:t>
            </a:r>
            <a:r>
              <a:rPr lang="en-US" sz="1800" dirty="0" err="1"/>
              <a:t>ie</a:t>
            </a:r>
            <a:r>
              <a:rPr lang="en-US" sz="1800" dirty="0"/>
              <a:t>, a factory class). As shown in Figure </a:t>
            </a:r>
            <a:r>
              <a:rPr lang="en-US" sz="1800" dirty="0" smtClean="0"/>
              <a:t>4</a:t>
            </a:r>
            <a:r>
              <a:rPr lang="en-US" sz="1800" dirty="0"/>
              <a:t>, the </a:t>
            </a:r>
            <a:r>
              <a:rPr lang="en-US" sz="1800" dirty="0" err="1"/>
              <a:t>PolicyProducer</a:t>
            </a:r>
            <a:r>
              <a:rPr lang="en-US" sz="1800" dirty="0"/>
              <a:t> class is a factory class, where </a:t>
            </a:r>
            <a:r>
              <a:rPr lang="en-US" sz="1800" dirty="0" err="1"/>
              <a:t>getInsurObj</a:t>
            </a:r>
            <a:r>
              <a:rPr lang="en-US" sz="1800" dirty="0"/>
              <a:t> is a factory method.</a:t>
            </a:r>
            <a:endParaRPr lang="x-none" sz="1800" dirty="0"/>
          </a:p>
        </p:txBody>
      </p:sp>
      <p:sp>
        <p:nvSpPr>
          <p:cNvPr id="3" name="文本框 2"/>
          <p:cNvSpPr txBox="1"/>
          <p:nvPr/>
        </p:nvSpPr>
        <p:spPr>
          <a:xfrm>
            <a:off x="4661811" y="6651195"/>
            <a:ext cx="184666" cy="369332"/>
          </a:xfrm>
          <a:prstGeom prst="rect">
            <a:avLst/>
          </a:prstGeom>
          <a:noFill/>
        </p:spPr>
        <p:txBody>
          <a:bodyPr wrap="none" rtlCol="0">
            <a:spAutoFit/>
          </a:bodyPr>
          <a:lstStyle/>
          <a:p>
            <a:endParaRPr kumimoji="1" lang="zh-CN" altLang="en-US" dirty="0"/>
          </a:p>
        </p:txBody>
      </p:sp>
      <p:sp>
        <p:nvSpPr>
          <p:cNvPr id="4" name="文本框 3"/>
          <p:cNvSpPr txBox="1"/>
          <p:nvPr/>
        </p:nvSpPr>
        <p:spPr>
          <a:xfrm>
            <a:off x="1520519" y="6271417"/>
            <a:ext cx="5981125" cy="276999"/>
          </a:xfrm>
          <a:prstGeom prst="rect">
            <a:avLst/>
          </a:prstGeom>
          <a:noFill/>
        </p:spPr>
        <p:txBody>
          <a:bodyPr wrap="none" rtlCol="0">
            <a:spAutoFit/>
          </a:bodyPr>
          <a:lstStyle/>
          <a:p>
            <a:r>
              <a:rPr kumimoji="1" lang="en-US" altLang="zh-CN" sz="1200" dirty="0" smtClean="0"/>
              <a:t>Figure4  </a:t>
            </a:r>
            <a:r>
              <a:rPr kumimoji="1" lang="en-US" altLang="zh-CN" sz="1200" dirty="0"/>
              <a:t>Responsibility for creating a class object is encapsulated in a </a:t>
            </a:r>
            <a:r>
              <a:rPr kumimoji="1" lang="en-US" altLang="zh-CN" sz="1200" dirty="0" smtClean="0"/>
              <a:t>separate class</a:t>
            </a:r>
            <a:endParaRPr kumimoji="1" lang="zh-CN" altLang="en-US" sz="1200" dirty="0"/>
          </a:p>
        </p:txBody>
      </p:sp>
      <p:pic>
        <p:nvPicPr>
          <p:cNvPr id="2" name="图片 1" descr="屏幕快照 2018-03-10 下午9.30.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629" y="3430079"/>
            <a:ext cx="7389555" cy="2531041"/>
          </a:xfrm>
          <a:prstGeom prst="rect">
            <a:avLst/>
          </a:prstGeom>
        </p:spPr>
      </p:pic>
    </p:spTree>
    <p:extLst>
      <p:ext uri="{BB962C8B-B14F-4D97-AF65-F5344CB8AC3E}">
        <p14:creationId xmlns:p14="http://schemas.microsoft.com/office/powerpoint/2010/main" val="37687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Introduction</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p:txBody>
          <a:bodyPr rtlCol="0">
            <a:normAutofit fontScale="92500"/>
          </a:bodyPr>
          <a:lstStyle/>
          <a:p>
            <a:r>
              <a:rPr lang="en-US" sz="2400" dirty="0"/>
              <a:t>The advantages of the factory method:</a:t>
            </a:r>
          </a:p>
          <a:p>
            <a:pPr lvl="1"/>
            <a:r>
              <a:rPr lang="en-US" sz="2000" dirty="0" smtClean="0"/>
              <a:t>Using </a:t>
            </a:r>
            <a:r>
              <a:rPr lang="en-US" sz="2000" dirty="0"/>
              <a:t>factory methods to access and initialize objects of the appropriate class simplifies the application. The application itself no longer contains a large number of conditional statements to determine which class to select.</a:t>
            </a:r>
          </a:p>
          <a:p>
            <a:pPr lvl="1"/>
            <a:r>
              <a:rPr lang="en-US" sz="2000" dirty="0" smtClean="0"/>
              <a:t>The </a:t>
            </a:r>
            <a:r>
              <a:rPr lang="en-US" sz="2000" dirty="0"/>
              <a:t>factory method implements some special initial class mechanism, especially when the different hierarchical classes require different initialization methods.</a:t>
            </a:r>
          </a:p>
          <a:p>
            <a:pPr lvl="1"/>
            <a:r>
              <a:rPr lang="en-US" sz="2000" dirty="0" smtClean="0"/>
              <a:t>The </a:t>
            </a:r>
            <a:r>
              <a:rPr lang="en-US" sz="2000" dirty="0"/>
              <a:t>factory method returns an object of the parent class, and the client program does not need to know the existence of this initialized class</a:t>
            </a:r>
            <a:r>
              <a:rPr lang="en-US" sz="2200" dirty="0" smtClean="0"/>
              <a:t>.</a:t>
            </a:r>
          </a:p>
          <a:p>
            <a:r>
              <a:rPr lang="en-US" sz="2200" dirty="0"/>
              <a:t>Factory method design patterns can be divided into simple factory method patterns, factory method patterns, and abstract factory patterns.</a:t>
            </a:r>
            <a:endParaRPr lang="x-none" sz="2200" dirty="0"/>
          </a:p>
        </p:txBody>
      </p:sp>
    </p:spTree>
    <p:extLst>
      <p:ext uri="{BB962C8B-B14F-4D97-AF65-F5344CB8AC3E}">
        <p14:creationId xmlns:p14="http://schemas.microsoft.com/office/powerpoint/2010/main" val="243177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en-US" altLang="zh-CN" dirty="0" smtClean="0">
                <a:latin typeface="微软雅黑" panose="020B0503020204020204" pitchFamily="34" charset="-122"/>
                <a:ea typeface="微软雅黑" panose="020B0503020204020204" pitchFamily="34" charset="-122"/>
              </a:rPr>
              <a:t>Simple Factory</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28674" y="4812924"/>
            <a:ext cx="7592661" cy="1754713"/>
          </a:xfrm>
        </p:spPr>
        <p:txBody>
          <a:bodyPr rtlCol="0">
            <a:normAutofit/>
          </a:bodyPr>
          <a:lstStyle/>
          <a:p>
            <a:r>
              <a:rPr lang="en-US" dirty="0"/>
              <a:t>The design class diagram for the simple factory method pattern is shown in Figure </a:t>
            </a:r>
            <a:r>
              <a:rPr lang="en-US" dirty="0" smtClean="0"/>
              <a:t>5</a:t>
            </a:r>
            <a:r>
              <a:rPr lang="en-US" dirty="0"/>
              <a:t>. The Creator class in the figure is a factory class. The class in the right half of the figure is called the product class and consists of the interface Product and concrete product class </a:t>
            </a:r>
            <a:r>
              <a:rPr lang="en-US" dirty="0" err="1"/>
              <a:t>ConcreteProduct</a:t>
            </a:r>
            <a:r>
              <a:rPr lang="en-US" dirty="0"/>
              <a:t>.</a:t>
            </a:r>
            <a:endParaRPr lang="x-none" dirty="0">
              <a:latin typeface="微软雅黑" panose="020B0503020204020204" pitchFamily="34" charset="-122"/>
              <a:ea typeface="微软雅黑" panose="020B0503020204020204" pitchFamily="34" charset="-122"/>
            </a:endParaRPr>
          </a:p>
        </p:txBody>
      </p:sp>
      <p:pic>
        <p:nvPicPr>
          <p:cNvPr id="2" name="图片 1" descr="屏幕快照 2018-03-10 下午9.42.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481" y="1495815"/>
            <a:ext cx="5351057" cy="2696541"/>
          </a:xfrm>
          <a:prstGeom prst="rect">
            <a:avLst/>
          </a:prstGeom>
        </p:spPr>
      </p:pic>
      <p:sp>
        <p:nvSpPr>
          <p:cNvPr id="3" name="文本框 2"/>
          <p:cNvSpPr txBox="1"/>
          <p:nvPr/>
        </p:nvSpPr>
        <p:spPr>
          <a:xfrm>
            <a:off x="3024329" y="4328290"/>
            <a:ext cx="3560089" cy="338554"/>
          </a:xfrm>
          <a:prstGeom prst="rect">
            <a:avLst/>
          </a:prstGeom>
          <a:noFill/>
        </p:spPr>
        <p:txBody>
          <a:bodyPr wrap="none" rtlCol="0">
            <a:spAutoFit/>
          </a:bodyPr>
          <a:lstStyle/>
          <a:p>
            <a:r>
              <a:rPr kumimoji="1" lang="en-US" altLang="zh-CN" sz="1600" dirty="0" smtClean="0"/>
              <a:t>Figure5 Simple factory class diagram</a:t>
            </a:r>
            <a:endParaRPr kumimoji="1" lang="zh-CN" altLang="en-US" sz="1600" dirty="0"/>
          </a:p>
        </p:txBody>
      </p:sp>
    </p:spTree>
    <p:extLst>
      <p:ext uri="{BB962C8B-B14F-4D97-AF65-F5344CB8AC3E}">
        <p14:creationId xmlns:p14="http://schemas.microsoft.com/office/powerpoint/2010/main" val="243177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en-US" altLang="zh-CN" dirty="0" smtClean="0">
                <a:latin typeface="微软雅黑" panose="020B0503020204020204" pitchFamily="34" charset="-122"/>
                <a:ea typeface="微软雅黑" panose="020B0503020204020204" pitchFamily="34" charset="-122"/>
              </a:rPr>
              <a:t>Simple Factory</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1637481" y="4963327"/>
            <a:ext cx="5864859" cy="1052829"/>
          </a:xfrm>
        </p:spPr>
        <p:txBody>
          <a:bodyPr rtlCol="0"/>
          <a:lstStyle/>
          <a:p>
            <a:pPr marL="0" indent="0">
              <a:spcBef>
                <a:spcPts val="600"/>
              </a:spcBef>
              <a:buNone/>
            </a:pPr>
            <a:r>
              <a:rPr lang="en-US" altLang="zh-CN" dirty="0"/>
              <a:t>Creator </a:t>
            </a:r>
            <a:r>
              <a:rPr lang="en-US" altLang="zh-CN" dirty="0" err="1"/>
              <a:t>cr</a:t>
            </a:r>
            <a:r>
              <a:rPr lang="en-US" altLang="zh-CN" dirty="0"/>
              <a:t> = new Creator()</a:t>
            </a:r>
            <a:r>
              <a:rPr lang="en-US" altLang="zh-CN" dirty="0" smtClean="0"/>
              <a:t>;</a:t>
            </a:r>
          </a:p>
          <a:p>
            <a:pPr marL="0" indent="0">
              <a:spcBef>
                <a:spcPts val="600"/>
              </a:spcBef>
              <a:buNone/>
            </a:pPr>
            <a:r>
              <a:rPr lang="en-US" altLang="zh-CN" dirty="0" smtClean="0"/>
              <a:t>Product </a:t>
            </a:r>
            <a:r>
              <a:rPr lang="en-US" altLang="zh-CN" dirty="0"/>
              <a:t>p = </a:t>
            </a:r>
            <a:r>
              <a:rPr lang="en-US" altLang="zh-CN" dirty="0" err="1"/>
              <a:t>cr.factory</a:t>
            </a:r>
            <a:r>
              <a:rPr lang="en-US" altLang="zh-CN" dirty="0"/>
              <a:t>(“option”); </a:t>
            </a:r>
            <a:r>
              <a:rPr lang="en-US" altLang="zh-CN" dirty="0" err="1" smtClean="0"/>
              <a:t>p.Operation</a:t>
            </a:r>
            <a:r>
              <a:rPr lang="en-US" altLang="zh-CN" dirty="0"/>
              <a:t>(); </a:t>
            </a:r>
            <a:endParaRPr lang="en-US" altLang="zh-CN" dirty="0"/>
          </a:p>
          <a:p>
            <a:pPr marL="0" indent="0" rtl="0">
              <a:buNone/>
            </a:pPr>
            <a:endParaRPr lang="x-none" dirty="0">
              <a:latin typeface="微软雅黑" panose="020B0503020204020204" pitchFamily="34" charset="-122"/>
              <a:ea typeface="微软雅黑" panose="020B0503020204020204" pitchFamily="34" charset="-122"/>
            </a:endParaRPr>
          </a:p>
        </p:txBody>
      </p:sp>
      <p:pic>
        <p:nvPicPr>
          <p:cNvPr id="4" name="图片 3" descr="屏幕快照 2018-03-10 下午9.42.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481" y="1495815"/>
            <a:ext cx="5351057" cy="2696541"/>
          </a:xfrm>
          <a:prstGeom prst="rect">
            <a:avLst/>
          </a:prstGeom>
        </p:spPr>
      </p:pic>
      <p:sp>
        <p:nvSpPr>
          <p:cNvPr id="5" name="文本框 4"/>
          <p:cNvSpPr txBox="1"/>
          <p:nvPr/>
        </p:nvSpPr>
        <p:spPr>
          <a:xfrm>
            <a:off x="3024329" y="4328290"/>
            <a:ext cx="3560089" cy="338554"/>
          </a:xfrm>
          <a:prstGeom prst="rect">
            <a:avLst/>
          </a:prstGeom>
          <a:noFill/>
        </p:spPr>
        <p:txBody>
          <a:bodyPr wrap="none" rtlCol="0">
            <a:spAutoFit/>
          </a:bodyPr>
          <a:lstStyle/>
          <a:p>
            <a:r>
              <a:rPr kumimoji="1" lang="en-US" altLang="zh-CN" sz="1600" dirty="0" smtClean="0"/>
              <a:t>Figure5 Simple factory class diagram</a:t>
            </a:r>
            <a:endParaRPr kumimoji="1" lang="zh-CN" altLang="en-US" sz="1600" dirty="0"/>
          </a:p>
        </p:txBody>
      </p:sp>
    </p:spTree>
    <p:extLst>
      <p:ext uri="{BB962C8B-B14F-4D97-AF65-F5344CB8AC3E}">
        <p14:creationId xmlns:p14="http://schemas.microsoft.com/office/powerpoint/2010/main" val="359458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en-US" altLang="zh-CN" dirty="0" smtClean="0">
                <a:latin typeface="微软雅黑" panose="020B0503020204020204" pitchFamily="34" charset="-122"/>
                <a:ea typeface="微软雅黑" panose="020B0503020204020204" pitchFamily="34" charset="-122"/>
              </a:rPr>
              <a:t>Simple Factory</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28675" y="1583489"/>
            <a:ext cx="7486650" cy="4572000"/>
          </a:xfrm>
        </p:spPr>
        <p:txBody>
          <a:bodyPr rtlCol="0">
            <a:normAutofit/>
          </a:bodyPr>
          <a:lstStyle/>
          <a:p>
            <a:r>
              <a:rPr lang="en-US" dirty="0" smtClean="0"/>
              <a:t>Advantage</a:t>
            </a:r>
            <a:endParaRPr lang="en-US" dirty="0"/>
          </a:p>
          <a:p>
            <a:pPr lvl="1">
              <a:buFont typeface="Symbol" charset="2"/>
              <a:buChar char="-"/>
            </a:pPr>
            <a:r>
              <a:rPr lang="en-US" sz="1800" dirty="0" smtClean="0"/>
              <a:t>The </a:t>
            </a:r>
            <a:r>
              <a:rPr lang="en-US" sz="1800" dirty="0"/>
              <a:t>factory class includes business logic that selects the initial class from the structure of a class and achieves separation of responsibilities.</a:t>
            </a:r>
          </a:p>
          <a:p>
            <a:pPr lvl="1">
              <a:buFont typeface="Symbol" charset="2"/>
              <a:buChar char="-"/>
            </a:pPr>
            <a:r>
              <a:rPr lang="en-US" sz="1800" dirty="0" smtClean="0"/>
              <a:t>The </a:t>
            </a:r>
            <a:r>
              <a:rPr lang="en-US" sz="1800" dirty="0"/>
              <a:t>client class does not have responsibility for creating objects of the class. There are no conditional statements required to create the object. Therefore, if a new product subclass is added, the existing client class code does not have to be modified.</a:t>
            </a:r>
          </a:p>
          <a:p>
            <a:r>
              <a:rPr lang="en-US" dirty="0" smtClean="0"/>
              <a:t>Disadvantages</a:t>
            </a:r>
            <a:endParaRPr lang="en-US" dirty="0"/>
          </a:p>
          <a:p>
            <a:pPr lvl="1">
              <a:buFont typeface="Symbol" charset="2"/>
              <a:buChar char="-"/>
            </a:pPr>
            <a:r>
              <a:rPr lang="en-US" sz="1800" dirty="0" smtClean="0"/>
              <a:t>The </a:t>
            </a:r>
            <a:r>
              <a:rPr lang="en-US" sz="1800" dirty="0"/>
              <a:t>factory class must know how to create an object for each subclass, and whenever the product class is added, the factory class code needs to be modified.</a:t>
            </a:r>
            <a:endParaRPr lang="x-none" sz="1800" dirty="0"/>
          </a:p>
        </p:txBody>
      </p:sp>
    </p:spTree>
    <p:extLst>
      <p:ext uri="{BB962C8B-B14F-4D97-AF65-F5344CB8AC3E}">
        <p14:creationId xmlns:p14="http://schemas.microsoft.com/office/powerpoint/2010/main" val="359458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en-US" altLang="zh-CN" dirty="0" smtClean="0">
                <a:latin typeface="微软雅黑" panose="020B0503020204020204" pitchFamily="34" charset="-122"/>
                <a:ea typeface="微软雅黑" panose="020B0503020204020204" pitchFamily="34" charset="-122"/>
              </a:rPr>
              <a:t>Factory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293986" y="4307471"/>
            <a:ext cx="8695455" cy="2410571"/>
          </a:xfrm>
        </p:spPr>
        <p:txBody>
          <a:bodyPr rtlCol="0">
            <a:normAutofit fontScale="85000" lnSpcReduction="20000"/>
          </a:bodyPr>
          <a:lstStyle/>
          <a:p>
            <a:pPr>
              <a:lnSpc>
                <a:spcPct val="100000"/>
              </a:lnSpc>
            </a:pPr>
            <a:r>
              <a:rPr lang="en-US" dirty="0"/>
              <a:t>In order to overcome the shortcomings of the simple factory method model, people try to improve the structure of the factory class. Software designers have found that it is possible to solve this problem by rewriting a single factory class in a simple factory method schema to a hierarchical class. First you need an interface as a superclass called creator. There is a method in the interface called factory(); then you can use the same structure as the product class to create the creator class structure, which contains </a:t>
            </a:r>
            <a:r>
              <a:rPr lang="en-US" dirty="0" err="1"/>
              <a:t>creatorA</a:t>
            </a:r>
            <a:r>
              <a:rPr lang="en-US" dirty="0"/>
              <a:t> and </a:t>
            </a:r>
            <a:r>
              <a:rPr lang="en-US" dirty="0" err="1"/>
              <a:t>creatorB</a:t>
            </a:r>
            <a:r>
              <a:rPr lang="en-US" dirty="0"/>
              <a:t>, each responsible for creating the corresponding </a:t>
            </a:r>
            <a:r>
              <a:rPr lang="en-US" dirty="0" err="1"/>
              <a:t>ProductA</a:t>
            </a:r>
            <a:r>
              <a:rPr lang="en-US" dirty="0"/>
              <a:t> And </a:t>
            </a:r>
            <a:r>
              <a:rPr lang="en-US" dirty="0" err="1"/>
              <a:t>ProductB</a:t>
            </a:r>
            <a:r>
              <a:rPr lang="en-US" dirty="0"/>
              <a:t> objects, as shown in Figure 6. In Figure 6, each product class corresponds to a factory class. The factory class is only responsible for creating the corresponding product class object.</a:t>
            </a:r>
            <a:endParaRPr lang="x-none" dirty="0">
              <a:latin typeface="微软雅黑" panose="020B0503020204020204" pitchFamily="34" charset="-122"/>
              <a:ea typeface="微软雅黑" panose="020B0503020204020204" pitchFamily="34" charset="-122"/>
            </a:endParaRPr>
          </a:p>
        </p:txBody>
      </p:sp>
      <p:pic>
        <p:nvPicPr>
          <p:cNvPr id="2" name="图片 1" descr="屏幕快照 2018-03-10 下午9.49.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132" y="1403769"/>
            <a:ext cx="5811267" cy="2775636"/>
          </a:xfrm>
          <a:prstGeom prst="rect">
            <a:avLst/>
          </a:prstGeom>
        </p:spPr>
      </p:pic>
      <p:sp>
        <p:nvSpPr>
          <p:cNvPr id="3" name="文本框 2"/>
          <p:cNvSpPr txBox="1"/>
          <p:nvPr/>
        </p:nvSpPr>
        <p:spPr>
          <a:xfrm>
            <a:off x="7084616" y="2088943"/>
            <a:ext cx="1871408" cy="523220"/>
          </a:xfrm>
          <a:prstGeom prst="rect">
            <a:avLst/>
          </a:prstGeom>
          <a:noFill/>
        </p:spPr>
        <p:txBody>
          <a:bodyPr wrap="square" rtlCol="0">
            <a:spAutoFit/>
          </a:bodyPr>
          <a:lstStyle/>
          <a:p>
            <a:r>
              <a:rPr kumimoji="1" lang="en-US" altLang="zh-CN" sz="1400" dirty="0" smtClean="0"/>
              <a:t>Figure6 Factory</a:t>
            </a:r>
            <a:r>
              <a:rPr kumimoji="1" lang="zh-CN" altLang="en-US" sz="1400" dirty="0" smtClean="0"/>
              <a:t> </a:t>
            </a:r>
            <a:r>
              <a:rPr kumimoji="1" lang="en-US" altLang="zh-CN" sz="1400" dirty="0" smtClean="0"/>
              <a:t>class</a:t>
            </a:r>
            <a:r>
              <a:rPr kumimoji="1" lang="zh-CN" altLang="en-US" sz="1400" dirty="0" smtClean="0"/>
              <a:t> </a:t>
            </a:r>
            <a:r>
              <a:rPr kumimoji="1" lang="en-US" altLang="zh-CN" sz="1400" dirty="0" smtClean="0"/>
              <a:t>diagram</a:t>
            </a:r>
            <a:endParaRPr kumimoji="1" lang="zh-CN" altLang="en-US" sz="1400" dirty="0"/>
          </a:p>
        </p:txBody>
      </p:sp>
    </p:spTree>
    <p:extLst>
      <p:ext uri="{BB962C8B-B14F-4D97-AF65-F5344CB8AC3E}">
        <p14:creationId xmlns:p14="http://schemas.microsoft.com/office/powerpoint/2010/main" val="243177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en-US" altLang="zh-CN" dirty="0" smtClean="0">
                <a:latin typeface="微软雅黑" panose="020B0503020204020204" pitchFamily="34" charset="-122"/>
                <a:ea typeface="微软雅黑" panose="020B0503020204020204" pitchFamily="34" charset="-122"/>
              </a:rPr>
              <a:t>Design Pattern</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p:txBody>
          <a:bodyPr rtlCol="0"/>
          <a:lstStyle/>
          <a:p>
            <a:pPr rtl="0"/>
            <a:r>
              <a:rPr lang="zh-CN" altLang="zh-CN" dirty="0" smtClean="0"/>
              <a:t>Wh</a:t>
            </a:r>
            <a:r>
              <a:rPr lang="en-US" altLang="zh-CN" dirty="0" smtClean="0"/>
              <a:t>at</a:t>
            </a:r>
            <a:r>
              <a:rPr lang="zh-CN" altLang="en-US" dirty="0" smtClean="0"/>
              <a:t> </a:t>
            </a:r>
            <a:r>
              <a:rPr lang="en-US" altLang="zh-CN" dirty="0" smtClean="0"/>
              <a:t>is</a:t>
            </a:r>
            <a:r>
              <a:rPr lang="zh-CN" altLang="en-US" dirty="0" smtClean="0"/>
              <a:t> </a:t>
            </a:r>
            <a:r>
              <a:rPr lang="en-US" altLang="zh-CN" dirty="0" smtClean="0"/>
              <a:t>design</a:t>
            </a:r>
            <a:r>
              <a:rPr lang="zh-CN" altLang="en-US" dirty="0" smtClean="0"/>
              <a:t> </a:t>
            </a:r>
            <a:r>
              <a:rPr lang="en-US" altLang="zh-CN" dirty="0" smtClean="0"/>
              <a:t>pattern?</a:t>
            </a:r>
          </a:p>
          <a:p>
            <a:pPr rtl="0"/>
            <a:r>
              <a:rPr lang="zh-CN" altLang="zh-CN" dirty="0" smtClean="0">
                <a:latin typeface="微软雅黑" panose="020B0503020204020204" pitchFamily="34" charset="-122"/>
                <a:ea typeface="微软雅黑" panose="020B0503020204020204" pitchFamily="34" charset="-122"/>
              </a:rPr>
              <a:t>C</a:t>
            </a:r>
            <a:r>
              <a:rPr lang="en-US" altLang="zh-CN" dirty="0" err="1" smtClean="0">
                <a:latin typeface="微软雅黑" panose="020B0503020204020204" pitchFamily="34" charset="-122"/>
                <a:ea typeface="微软雅黑" panose="020B0503020204020204" pitchFamily="34" charset="-122"/>
              </a:rPr>
              <a:t>hristopher</a:t>
            </a:r>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Alexander</a:t>
            </a:r>
            <a:r>
              <a:rPr lang="zh-CN" altLang="en-US"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says,</a:t>
            </a:r>
            <a:r>
              <a:rPr lang="zh-CN" altLang="en-US" dirty="0" smtClean="0"/>
              <a:t>“</a:t>
            </a:r>
            <a:r>
              <a:rPr lang="en-US" altLang="zh-CN" dirty="0" smtClean="0"/>
              <a:t>Each</a:t>
            </a:r>
            <a:r>
              <a:rPr lang="zh-CN" altLang="en-US" dirty="0" smtClean="0"/>
              <a:t> </a:t>
            </a:r>
            <a:r>
              <a:rPr lang="en-US" altLang="zh-CN" dirty="0" smtClean="0"/>
              <a:t>pattern</a:t>
            </a:r>
            <a:r>
              <a:rPr lang="zh-CN" altLang="en-US" dirty="0" smtClean="0"/>
              <a:t> </a:t>
            </a:r>
            <a:r>
              <a:rPr lang="en-US" altLang="zh-CN" dirty="0" smtClean="0"/>
              <a:t>describes</a:t>
            </a:r>
            <a:r>
              <a:rPr lang="zh-CN" altLang="en-US" dirty="0" smtClean="0"/>
              <a:t> </a:t>
            </a:r>
            <a:r>
              <a:rPr lang="en-US" altLang="zh-CN" dirty="0" smtClean="0"/>
              <a:t>a</a:t>
            </a:r>
            <a:r>
              <a:rPr lang="zh-CN" altLang="en-US" dirty="0" smtClean="0"/>
              <a:t> </a:t>
            </a:r>
            <a:r>
              <a:rPr lang="en-US" altLang="zh-CN" dirty="0" smtClean="0"/>
              <a:t>problem</a:t>
            </a:r>
            <a:r>
              <a:rPr lang="zh-CN" altLang="en-US" dirty="0" smtClean="0"/>
              <a:t> </a:t>
            </a:r>
            <a:r>
              <a:rPr lang="en-US" altLang="zh-CN" dirty="0" smtClean="0"/>
              <a:t>which</a:t>
            </a:r>
            <a:r>
              <a:rPr lang="zh-CN" altLang="en-US" dirty="0" smtClean="0"/>
              <a:t> </a:t>
            </a:r>
            <a:r>
              <a:rPr lang="en-US" altLang="zh-CN" dirty="0" smtClean="0"/>
              <a:t>occurs</a:t>
            </a:r>
            <a:r>
              <a:rPr lang="zh-CN" altLang="en-US" dirty="0" smtClean="0"/>
              <a:t> </a:t>
            </a:r>
            <a:r>
              <a:rPr lang="en-US" altLang="zh-CN" dirty="0" smtClean="0"/>
              <a:t>over</a:t>
            </a:r>
            <a:r>
              <a:rPr lang="zh-CN" altLang="en-US" dirty="0" smtClean="0"/>
              <a:t> </a:t>
            </a:r>
            <a:r>
              <a:rPr lang="en-US" altLang="zh-CN" dirty="0" smtClean="0"/>
              <a:t>and</a:t>
            </a:r>
            <a:r>
              <a:rPr lang="zh-CN" altLang="en-US" dirty="0" smtClean="0"/>
              <a:t> </a:t>
            </a:r>
            <a:r>
              <a:rPr lang="en-US" altLang="zh-CN" dirty="0" smtClean="0"/>
              <a:t>over</a:t>
            </a:r>
            <a:r>
              <a:rPr lang="zh-CN" altLang="en-US" dirty="0" smtClean="0"/>
              <a:t> </a:t>
            </a:r>
            <a:r>
              <a:rPr lang="en-US" altLang="zh-CN" dirty="0" smtClean="0"/>
              <a:t>again</a:t>
            </a:r>
            <a:r>
              <a:rPr lang="zh-CN" altLang="en-US" dirty="0" smtClean="0"/>
              <a:t> </a:t>
            </a:r>
            <a:r>
              <a:rPr lang="zh-CN" altLang="zh-CN" dirty="0" smtClean="0"/>
              <a:t>i</a:t>
            </a:r>
            <a:r>
              <a:rPr lang="en-US" altLang="zh-CN" dirty="0" smtClean="0"/>
              <a:t>n</a:t>
            </a:r>
            <a:r>
              <a:rPr lang="zh-CN" altLang="en-US" dirty="0" smtClean="0"/>
              <a:t> </a:t>
            </a:r>
            <a:r>
              <a:rPr lang="en-US" altLang="zh-CN" dirty="0" smtClean="0"/>
              <a:t>our</a:t>
            </a:r>
            <a:r>
              <a:rPr lang="zh-CN" altLang="en-US" dirty="0" smtClean="0"/>
              <a:t> </a:t>
            </a:r>
            <a:r>
              <a:rPr lang="zh-CN" altLang="zh-CN" dirty="0" smtClean="0"/>
              <a:t>e</a:t>
            </a:r>
            <a:r>
              <a:rPr lang="en-US" altLang="zh-CN" dirty="0" err="1" smtClean="0"/>
              <a:t>nvironment</a:t>
            </a:r>
            <a:r>
              <a:rPr lang="en-US" altLang="zh-CN" dirty="0" smtClean="0"/>
              <a:t>,</a:t>
            </a:r>
            <a:r>
              <a:rPr lang="zh-CN" altLang="en-US" dirty="0" smtClean="0"/>
              <a:t> </a:t>
            </a:r>
            <a:r>
              <a:rPr lang="en-US" altLang="zh-CN" dirty="0" smtClean="0"/>
              <a:t>and</a:t>
            </a:r>
            <a:r>
              <a:rPr lang="zh-CN" altLang="en-US" dirty="0" smtClean="0"/>
              <a:t> </a:t>
            </a:r>
            <a:r>
              <a:rPr lang="en-US" altLang="zh-CN" dirty="0" smtClean="0"/>
              <a:t>then</a:t>
            </a:r>
            <a:r>
              <a:rPr lang="zh-CN" altLang="en-US" dirty="0" smtClean="0"/>
              <a:t> </a:t>
            </a:r>
            <a:r>
              <a:rPr lang="en-US" altLang="zh-CN" dirty="0" smtClean="0"/>
              <a:t>describe</a:t>
            </a:r>
            <a:r>
              <a:rPr lang="zh-CN" altLang="en-US" dirty="0" smtClean="0"/>
              <a:t> </a:t>
            </a:r>
            <a:r>
              <a:rPr lang="zh-CN" altLang="zh-CN" dirty="0" smtClean="0"/>
              <a:t>t</a:t>
            </a:r>
            <a:r>
              <a:rPr lang="en-US" altLang="zh-CN" dirty="0" smtClean="0"/>
              <a:t>he</a:t>
            </a:r>
            <a:r>
              <a:rPr lang="zh-CN" altLang="en-US" dirty="0" smtClean="0"/>
              <a:t> </a:t>
            </a:r>
            <a:r>
              <a:rPr lang="en-US" altLang="zh-CN" dirty="0" smtClean="0"/>
              <a:t>core</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solution</a:t>
            </a:r>
            <a:r>
              <a:rPr lang="zh-CN" altLang="en-US" dirty="0" smtClean="0"/>
              <a:t> </a:t>
            </a:r>
            <a:r>
              <a:rPr lang="en-US" altLang="zh-CN" dirty="0" smtClean="0"/>
              <a:t>to</a:t>
            </a:r>
            <a:r>
              <a:rPr lang="zh-CN" altLang="en-US" dirty="0" smtClean="0"/>
              <a:t> </a:t>
            </a:r>
            <a:r>
              <a:rPr lang="en-US" altLang="zh-CN" dirty="0" smtClean="0"/>
              <a:t>that</a:t>
            </a:r>
            <a:r>
              <a:rPr lang="zh-CN" altLang="en-US" dirty="0" smtClean="0"/>
              <a:t> </a:t>
            </a:r>
            <a:r>
              <a:rPr lang="en-US" altLang="zh-CN" dirty="0" smtClean="0"/>
              <a:t>problem,</a:t>
            </a:r>
            <a:r>
              <a:rPr lang="zh-CN" altLang="en-US" dirty="0" smtClean="0"/>
              <a:t> </a:t>
            </a:r>
            <a:r>
              <a:rPr lang="en-US" altLang="zh-CN" dirty="0" smtClean="0"/>
              <a:t>in</a:t>
            </a:r>
            <a:r>
              <a:rPr lang="zh-CN" altLang="en-US" dirty="0" smtClean="0"/>
              <a:t> </a:t>
            </a:r>
            <a:r>
              <a:rPr lang="en-US" altLang="zh-CN" dirty="0" smtClean="0"/>
              <a:t>such</a:t>
            </a:r>
            <a:r>
              <a:rPr lang="zh-CN" altLang="en-US" dirty="0" smtClean="0"/>
              <a:t> </a:t>
            </a:r>
            <a:r>
              <a:rPr lang="en-US" altLang="zh-CN" dirty="0" smtClean="0"/>
              <a:t>a</a:t>
            </a:r>
            <a:r>
              <a:rPr lang="zh-CN" altLang="en-US" dirty="0" smtClean="0"/>
              <a:t> </a:t>
            </a:r>
            <a:r>
              <a:rPr lang="en-US" altLang="zh-CN" dirty="0" smtClean="0"/>
              <a:t>way</a:t>
            </a:r>
            <a:r>
              <a:rPr lang="zh-CN" altLang="en-US" dirty="0" smtClean="0"/>
              <a:t> </a:t>
            </a:r>
            <a:r>
              <a:rPr lang="en-US" altLang="zh-CN" dirty="0" smtClean="0"/>
              <a:t>that</a:t>
            </a:r>
            <a:r>
              <a:rPr lang="zh-CN" altLang="en-US" dirty="0" smtClean="0"/>
              <a:t> </a:t>
            </a:r>
            <a:r>
              <a:rPr lang="en-US" altLang="zh-CN" dirty="0" smtClean="0"/>
              <a:t>you</a:t>
            </a:r>
            <a:r>
              <a:rPr lang="zh-CN" altLang="en-US" dirty="0" smtClean="0"/>
              <a:t> </a:t>
            </a:r>
            <a:r>
              <a:rPr lang="en-US" altLang="zh-CN" dirty="0" smtClean="0"/>
              <a:t>can</a:t>
            </a:r>
            <a:r>
              <a:rPr lang="zh-CN" altLang="en-US" dirty="0" smtClean="0"/>
              <a:t> </a:t>
            </a:r>
            <a:r>
              <a:rPr lang="en-US" altLang="zh-CN" dirty="0" smtClean="0"/>
              <a:t>use</a:t>
            </a:r>
            <a:r>
              <a:rPr lang="zh-CN" altLang="en-US" dirty="0" smtClean="0"/>
              <a:t> </a:t>
            </a:r>
            <a:r>
              <a:rPr lang="en-US" altLang="zh-CN" dirty="0" smtClean="0"/>
              <a:t>the</a:t>
            </a:r>
            <a:r>
              <a:rPr lang="zh-CN" altLang="en-US" dirty="0" smtClean="0"/>
              <a:t> </a:t>
            </a:r>
            <a:r>
              <a:rPr lang="en-US" altLang="zh-CN" dirty="0" smtClean="0"/>
              <a:t>solution</a:t>
            </a:r>
            <a:r>
              <a:rPr lang="zh-CN" altLang="en-US" dirty="0" smtClean="0"/>
              <a:t> </a:t>
            </a:r>
            <a:r>
              <a:rPr lang="en-US" altLang="zh-CN" dirty="0" smtClean="0"/>
              <a:t>a</a:t>
            </a:r>
            <a:r>
              <a:rPr lang="zh-CN" altLang="en-US" dirty="0" smtClean="0"/>
              <a:t> </a:t>
            </a:r>
            <a:r>
              <a:rPr lang="en-US" altLang="zh-CN" dirty="0" smtClean="0"/>
              <a:t>million</a:t>
            </a:r>
            <a:r>
              <a:rPr lang="zh-CN" altLang="en-US" dirty="0" smtClean="0"/>
              <a:t> </a:t>
            </a:r>
            <a:r>
              <a:rPr lang="en-US" altLang="zh-CN" dirty="0" smtClean="0"/>
              <a:t>times</a:t>
            </a:r>
            <a:r>
              <a:rPr lang="zh-CN" altLang="en-US" dirty="0" smtClean="0"/>
              <a:t> </a:t>
            </a:r>
            <a:r>
              <a:rPr lang="en-US" altLang="zh-CN" dirty="0" smtClean="0"/>
              <a:t>over,</a:t>
            </a:r>
            <a:r>
              <a:rPr lang="zh-CN" altLang="en-US" dirty="0" smtClean="0"/>
              <a:t> </a:t>
            </a:r>
            <a:r>
              <a:rPr lang="en-US" altLang="zh-CN" dirty="0" smtClean="0"/>
              <a:t>without</a:t>
            </a:r>
            <a:r>
              <a:rPr lang="zh-CN" altLang="en-US" dirty="0" smtClean="0"/>
              <a:t> </a:t>
            </a:r>
            <a:r>
              <a:rPr lang="en-US" altLang="zh-CN" dirty="0" smtClean="0"/>
              <a:t>ever</a:t>
            </a:r>
            <a:r>
              <a:rPr lang="zh-CN" altLang="en-US" dirty="0" smtClean="0"/>
              <a:t> </a:t>
            </a:r>
            <a:r>
              <a:rPr lang="en-US" altLang="zh-CN" dirty="0" smtClean="0"/>
              <a:t>doing</a:t>
            </a:r>
            <a:r>
              <a:rPr lang="zh-CN" altLang="en-US" dirty="0" smtClean="0"/>
              <a:t> </a:t>
            </a:r>
            <a:r>
              <a:rPr lang="en-US" altLang="zh-CN" dirty="0" smtClean="0"/>
              <a:t>it</a:t>
            </a:r>
            <a:r>
              <a:rPr lang="zh-CN" altLang="en-US" dirty="0" smtClean="0"/>
              <a:t> </a:t>
            </a:r>
            <a:r>
              <a:rPr lang="en-US" altLang="zh-CN" dirty="0" smtClean="0"/>
              <a:t>the</a:t>
            </a:r>
            <a:r>
              <a:rPr lang="zh-CN" altLang="en-US" dirty="0" smtClean="0"/>
              <a:t> </a:t>
            </a:r>
            <a:r>
              <a:rPr lang="en-US" altLang="zh-CN" dirty="0" smtClean="0"/>
              <a:t>same</a:t>
            </a:r>
            <a:r>
              <a:rPr lang="zh-CN" altLang="en-US" dirty="0" smtClean="0"/>
              <a:t> </a:t>
            </a:r>
            <a:r>
              <a:rPr lang="en-US" altLang="zh-CN" dirty="0" smtClean="0"/>
              <a:t>way</a:t>
            </a:r>
            <a:r>
              <a:rPr lang="zh-CN" altLang="en-US" dirty="0" smtClean="0"/>
              <a:t> </a:t>
            </a:r>
            <a:r>
              <a:rPr lang="en-US" altLang="zh-CN" dirty="0" smtClean="0"/>
              <a:t>twice”.</a:t>
            </a:r>
          </a:p>
          <a:p>
            <a:r>
              <a:rPr lang="en-US" altLang="zh-CN" dirty="0" smtClean="0"/>
              <a:t>Even</a:t>
            </a:r>
            <a:r>
              <a:rPr lang="zh-CN" altLang="en-US" dirty="0" smtClean="0"/>
              <a:t> </a:t>
            </a:r>
            <a:r>
              <a:rPr lang="en-US" altLang="zh-CN" dirty="0" smtClean="0">
                <a:latin typeface="微软雅黑" panose="020B0503020204020204" pitchFamily="34" charset="-122"/>
                <a:ea typeface="微软雅黑" panose="020B0503020204020204" pitchFamily="34" charset="-122"/>
              </a:rPr>
              <a:t>though</a:t>
            </a:r>
            <a:r>
              <a:rPr lang="zh-CN" altLang="en-US" dirty="0" smtClean="0">
                <a:latin typeface="微软雅黑" panose="020B0503020204020204" pitchFamily="34" charset="-122"/>
                <a:ea typeface="微软雅黑" panose="020B0503020204020204" pitchFamily="34" charset="-122"/>
              </a:rPr>
              <a:t> </a:t>
            </a:r>
            <a:r>
              <a:rPr lang="en-US" altLang="zh-CN" dirty="0"/>
              <a:t>Alexander</a:t>
            </a:r>
            <a:r>
              <a:rPr lang="zh-CN" altLang="en-US" dirty="0"/>
              <a:t> </a:t>
            </a:r>
            <a:r>
              <a:rPr lang="en-US" altLang="zh-CN" dirty="0" smtClean="0"/>
              <a:t>was</a:t>
            </a:r>
            <a:r>
              <a:rPr lang="zh-CN" altLang="en-US" dirty="0" smtClean="0"/>
              <a:t> </a:t>
            </a:r>
            <a:r>
              <a:rPr lang="en-US" altLang="zh-CN" dirty="0" smtClean="0"/>
              <a:t>talking</a:t>
            </a:r>
            <a:r>
              <a:rPr lang="zh-CN" altLang="en-US" dirty="0" smtClean="0"/>
              <a:t> </a:t>
            </a:r>
            <a:r>
              <a:rPr lang="en-US" altLang="zh-CN" dirty="0" smtClean="0"/>
              <a:t>about</a:t>
            </a:r>
            <a:r>
              <a:rPr lang="zh-CN" altLang="en-US" dirty="0" smtClean="0"/>
              <a:t> </a:t>
            </a:r>
            <a:r>
              <a:rPr lang="en-US" altLang="zh-CN" dirty="0" smtClean="0"/>
              <a:t>patterns</a:t>
            </a:r>
            <a:r>
              <a:rPr lang="zh-CN" altLang="en-US" dirty="0" smtClean="0"/>
              <a:t> </a:t>
            </a:r>
            <a:r>
              <a:rPr lang="en-US" altLang="zh-CN" dirty="0" smtClean="0"/>
              <a:t>in</a:t>
            </a:r>
            <a:r>
              <a:rPr lang="zh-CN" altLang="en-US" dirty="0"/>
              <a:t> </a:t>
            </a:r>
            <a:r>
              <a:rPr lang="en-US" altLang="zh-CN" dirty="0" smtClean="0"/>
              <a:t>building</a:t>
            </a:r>
            <a:r>
              <a:rPr lang="zh-CN" altLang="en-US" dirty="0" smtClean="0"/>
              <a:t>s </a:t>
            </a:r>
            <a:r>
              <a:rPr lang="en-US" altLang="zh-CN" dirty="0" smtClean="0"/>
              <a:t>and</a:t>
            </a:r>
            <a:r>
              <a:rPr lang="zh-CN" altLang="en-US" dirty="0" smtClean="0"/>
              <a:t> </a:t>
            </a:r>
            <a:r>
              <a:rPr lang="zh-CN" altLang="zh-CN" dirty="0" smtClean="0"/>
              <a:t>t</a:t>
            </a:r>
            <a:r>
              <a:rPr lang="en-US" altLang="zh-CN" dirty="0" smtClean="0"/>
              <a:t>owns,</a:t>
            </a:r>
            <a:r>
              <a:rPr lang="zh-CN" altLang="en-US" dirty="0" smtClean="0"/>
              <a:t> </a:t>
            </a:r>
            <a:r>
              <a:rPr lang="en-US" altLang="zh-CN" dirty="0" smtClean="0"/>
              <a:t>what</a:t>
            </a:r>
            <a:r>
              <a:rPr lang="zh-CN" altLang="en-US" dirty="0" smtClean="0"/>
              <a:t> </a:t>
            </a:r>
            <a:r>
              <a:rPr lang="zh-CN" altLang="zh-CN" dirty="0" smtClean="0"/>
              <a:t>h</a:t>
            </a:r>
            <a:r>
              <a:rPr lang="en-US" altLang="zh-CN" dirty="0" smtClean="0"/>
              <a:t>e</a:t>
            </a:r>
            <a:r>
              <a:rPr lang="zh-CN" altLang="en-US" dirty="0" smtClean="0"/>
              <a:t> </a:t>
            </a:r>
            <a:r>
              <a:rPr lang="en-US" altLang="zh-CN" dirty="0" smtClean="0"/>
              <a:t>says</a:t>
            </a:r>
            <a:r>
              <a:rPr lang="zh-CN" altLang="en-US" dirty="0" smtClean="0"/>
              <a:t> </a:t>
            </a:r>
            <a:r>
              <a:rPr lang="en-US" altLang="zh-CN" dirty="0" smtClean="0"/>
              <a:t>is</a:t>
            </a:r>
            <a:r>
              <a:rPr lang="zh-CN" altLang="en-US" dirty="0" smtClean="0"/>
              <a:t> </a:t>
            </a:r>
            <a:r>
              <a:rPr lang="en-US" altLang="zh-CN" dirty="0" smtClean="0"/>
              <a:t>true</a:t>
            </a:r>
            <a:r>
              <a:rPr lang="zh-CN" altLang="en-US" dirty="0" smtClean="0"/>
              <a:t> </a:t>
            </a:r>
            <a:r>
              <a:rPr lang="en-US" altLang="zh-CN" dirty="0" smtClean="0"/>
              <a:t>about</a:t>
            </a:r>
            <a:r>
              <a:rPr lang="zh-CN" altLang="en-US" dirty="0" smtClean="0"/>
              <a:t> </a:t>
            </a:r>
            <a:r>
              <a:rPr lang="en-US" altLang="zh-CN" dirty="0" smtClean="0"/>
              <a:t>object-oriented</a:t>
            </a:r>
            <a:r>
              <a:rPr lang="zh-CN" altLang="en-US" dirty="0" smtClean="0"/>
              <a:t> </a:t>
            </a:r>
            <a:r>
              <a:rPr lang="en-US" altLang="zh-CN" dirty="0" smtClean="0"/>
              <a:t>design</a:t>
            </a:r>
            <a:r>
              <a:rPr lang="zh-CN" altLang="en-US" dirty="0" smtClean="0"/>
              <a:t> </a:t>
            </a:r>
            <a:r>
              <a:rPr lang="en-US" altLang="zh-CN" dirty="0" smtClean="0"/>
              <a:t>patterns.</a:t>
            </a:r>
            <a:endParaRPr lang="x-none"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en-US" altLang="zh-CN" dirty="0" smtClean="0">
                <a:latin typeface="微软雅黑" panose="020B0503020204020204" pitchFamily="34" charset="-122"/>
                <a:ea typeface="微软雅黑" panose="020B0503020204020204" pitchFamily="34" charset="-122"/>
              </a:rPr>
              <a:t>Factory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1102794" y="4447429"/>
            <a:ext cx="7351959" cy="2410571"/>
          </a:xfrm>
        </p:spPr>
        <p:txBody>
          <a:bodyPr rtlCol="0">
            <a:normAutofit/>
          </a:bodyPr>
          <a:lstStyle/>
          <a:p>
            <a:pPr marL="0" indent="0">
              <a:spcBef>
                <a:spcPts val="600"/>
              </a:spcBef>
              <a:buNone/>
            </a:pPr>
            <a:r>
              <a:rPr lang="en-US" altLang="zh-CN" dirty="0"/>
              <a:t>Creator </a:t>
            </a:r>
            <a:r>
              <a:rPr lang="en-US" altLang="zh-CN" dirty="0" err="1"/>
              <a:t>cr</a:t>
            </a:r>
            <a:r>
              <a:rPr lang="en-US" altLang="zh-CN" dirty="0"/>
              <a:t> = null;</a:t>
            </a:r>
            <a:br>
              <a:rPr lang="en-US" altLang="zh-CN" dirty="0"/>
            </a:br>
            <a:r>
              <a:rPr lang="en-US" altLang="zh-CN" dirty="0"/>
              <a:t>if ( x = a ) </a:t>
            </a:r>
            <a:r>
              <a:rPr lang="en-US" altLang="zh-CN" dirty="0" err="1"/>
              <a:t>cr</a:t>
            </a:r>
            <a:r>
              <a:rPr lang="en-US" altLang="zh-CN" dirty="0"/>
              <a:t> = new </a:t>
            </a:r>
            <a:r>
              <a:rPr lang="en-US" altLang="zh-CN" dirty="0" err="1"/>
              <a:t>CreatorA</a:t>
            </a:r>
            <a:r>
              <a:rPr lang="en-US" altLang="zh-CN" dirty="0"/>
              <a:t>(); </a:t>
            </a:r>
            <a:endParaRPr lang="en-US" altLang="zh-CN" dirty="0" smtClean="0"/>
          </a:p>
          <a:p>
            <a:pPr marL="0" indent="0">
              <a:spcBef>
                <a:spcPts val="600"/>
              </a:spcBef>
              <a:buNone/>
            </a:pPr>
            <a:r>
              <a:rPr lang="en-US" altLang="zh-CN" dirty="0" smtClean="0"/>
              <a:t>else </a:t>
            </a:r>
            <a:endParaRPr lang="en-US" altLang="zh-CN" dirty="0"/>
          </a:p>
          <a:p>
            <a:pPr marL="0" indent="0">
              <a:spcBef>
                <a:spcPts val="600"/>
              </a:spcBef>
              <a:buNone/>
            </a:pPr>
            <a:r>
              <a:rPr lang="zh-CN" altLang="en-US" dirty="0" smtClean="0"/>
              <a:t>      </a:t>
            </a:r>
            <a:r>
              <a:rPr lang="en-US" altLang="zh-CN" dirty="0" err="1" smtClean="0"/>
              <a:t>cr</a:t>
            </a:r>
            <a:r>
              <a:rPr lang="en-US" altLang="zh-CN" dirty="0" smtClean="0"/>
              <a:t> </a:t>
            </a:r>
            <a:r>
              <a:rPr lang="en-US" altLang="zh-CN" dirty="0"/>
              <a:t>= new </a:t>
            </a:r>
            <a:r>
              <a:rPr lang="en-US" altLang="zh-CN" dirty="0" err="1"/>
              <a:t>CreatorB</a:t>
            </a:r>
            <a:r>
              <a:rPr lang="en-US" altLang="zh-CN" dirty="0"/>
              <a:t>()</a:t>
            </a:r>
            <a:r>
              <a:rPr lang="en-US" altLang="zh-CN" dirty="0" smtClean="0"/>
              <a:t>;</a:t>
            </a:r>
          </a:p>
          <a:p>
            <a:pPr marL="0" indent="0">
              <a:spcBef>
                <a:spcPts val="600"/>
              </a:spcBef>
              <a:buNone/>
            </a:pPr>
            <a:r>
              <a:rPr lang="en-US" altLang="zh-CN" dirty="0" smtClean="0"/>
              <a:t>Product </a:t>
            </a:r>
            <a:r>
              <a:rPr lang="en-US" altLang="zh-CN" dirty="0"/>
              <a:t>p = </a:t>
            </a:r>
            <a:r>
              <a:rPr lang="en-US" altLang="zh-CN" dirty="0" err="1"/>
              <a:t>cr.factory</a:t>
            </a:r>
            <a:r>
              <a:rPr lang="en-US" altLang="zh-CN" dirty="0"/>
              <a:t>(); </a:t>
            </a:r>
            <a:endParaRPr lang="en-US" altLang="zh-CN" dirty="0"/>
          </a:p>
          <a:p>
            <a:pPr marL="0" indent="0">
              <a:lnSpc>
                <a:spcPct val="100000"/>
              </a:lnSpc>
              <a:buNone/>
            </a:pPr>
            <a:endParaRPr lang="x-none" dirty="0">
              <a:latin typeface="微软雅黑" panose="020B0503020204020204" pitchFamily="34" charset="-122"/>
              <a:ea typeface="微软雅黑" panose="020B0503020204020204" pitchFamily="34" charset="-122"/>
            </a:endParaRPr>
          </a:p>
        </p:txBody>
      </p:sp>
      <p:pic>
        <p:nvPicPr>
          <p:cNvPr id="2" name="图片 1" descr="屏幕快照 2018-03-10 下午9.49.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132" y="1403769"/>
            <a:ext cx="5811267" cy="2775636"/>
          </a:xfrm>
          <a:prstGeom prst="rect">
            <a:avLst/>
          </a:prstGeom>
        </p:spPr>
      </p:pic>
      <p:sp>
        <p:nvSpPr>
          <p:cNvPr id="3" name="文本框 2"/>
          <p:cNvSpPr txBox="1"/>
          <p:nvPr/>
        </p:nvSpPr>
        <p:spPr>
          <a:xfrm>
            <a:off x="7084616" y="2088943"/>
            <a:ext cx="1871408" cy="523220"/>
          </a:xfrm>
          <a:prstGeom prst="rect">
            <a:avLst/>
          </a:prstGeom>
          <a:noFill/>
        </p:spPr>
        <p:txBody>
          <a:bodyPr wrap="square" rtlCol="0">
            <a:spAutoFit/>
          </a:bodyPr>
          <a:lstStyle/>
          <a:p>
            <a:r>
              <a:rPr kumimoji="1" lang="en-US" altLang="zh-CN" sz="1400" dirty="0" smtClean="0"/>
              <a:t>Figure6 Factory</a:t>
            </a:r>
            <a:r>
              <a:rPr kumimoji="1" lang="zh-CN" altLang="en-US" sz="1400" dirty="0" smtClean="0"/>
              <a:t> </a:t>
            </a:r>
            <a:r>
              <a:rPr kumimoji="1" lang="en-US" altLang="zh-CN" sz="1400" dirty="0" smtClean="0"/>
              <a:t>class</a:t>
            </a:r>
            <a:r>
              <a:rPr kumimoji="1" lang="zh-CN" altLang="en-US" sz="1400" dirty="0" smtClean="0"/>
              <a:t> </a:t>
            </a:r>
            <a:r>
              <a:rPr kumimoji="1" lang="en-US" altLang="zh-CN" sz="1400" dirty="0" smtClean="0"/>
              <a:t>diagram</a:t>
            </a:r>
            <a:endParaRPr kumimoji="1" lang="zh-CN" altLang="en-US" sz="1400" dirty="0"/>
          </a:p>
        </p:txBody>
      </p:sp>
    </p:spTree>
    <p:extLst>
      <p:ext uri="{BB962C8B-B14F-4D97-AF65-F5344CB8AC3E}">
        <p14:creationId xmlns:p14="http://schemas.microsoft.com/office/powerpoint/2010/main" val="320172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en-US" altLang="zh-CN" dirty="0" smtClean="0">
                <a:latin typeface="微软雅黑" panose="020B0503020204020204" pitchFamily="34" charset="-122"/>
                <a:ea typeface="微软雅黑" panose="020B0503020204020204" pitchFamily="34" charset="-122"/>
              </a:rPr>
              <a:t>Factor</a:t>
            </a:r>
            <a:r>
              <a:rPr lang="zh-CN" altLang="en-US" dirty="0" smtClean="0"/>
              <a:t>y </a:t>
            </a:r>
            <a:r>
              <a:rPr lang="en-US" altLang="zh-CN" dirty="0" smtClean="0"/>
              <a:t>Example</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45384" y="4846348"/>
            <a:ext cx="7486650" cy="1554173"/>
          </a:xfrm>
        </p:spPr>
        <p:txBody>
          <a:bodyPr rtlCol="0">
            <a:normAutofit fontScale="92500" lnSpcReduction="20000"/>
          </a:bodyPr>
          <a:lstStyle/>
          <a:p>
            <a:r>
              <a:rPr lang="en-US" dirty="0"/>
              <a:t>Use the factory method model to design the </a:t>
            </a:r>
            <a:r>
              <a:rPr lang="en-US" altLang="zh-CN" dirty="0" smtClean="0"/>
              <a:t>car</a:t>
            </a:r>
            <a:r>
              <a:rPr lang="zh-CN" altLang="en-US" dirty="0" smtClean="0"/>
              <a:t> </a:t>
            </a:r>
            <a:r>
              <a:rPr lang="en-US" dirty="0" smtClean="0"/>
              <a:t>insurance </a:t>
            </a:r>
            <a:r>
              <a:rPr lang="en-US" dirty="0"/>
              <a:t>management application of Example </a:t>
            </a:r>
            <a:r>
              <a:rPr lang="en-US" dirty="0" smtClean="0"/>
              <a:t>1</a:t>
            </a:r>
            <a:r>
              <a:rPr lang="en-US" dirty="0"/>
              <a:t>. The application </a:t>
            </a:r>
            <a:r>
              <a:rPr lang="en-US" altLang="zh-CN" dirty="0" smtClean="0"/>
              <a:t>have </a:t>
            </a:r>
            <a:r>
              <a:rPr lang="en-US" dirty="0" smtClean="0"/>
              <a:t>a </a:t>
            </a:r>
            <a:r>
              <a:rPr lang="en-US" dirty="0"/>
              <a:t>user graphical interface, as shown in Figure </a:t>
            </a:r>
            <a:r>
              <a:rPr lang="en-US" dirty="0" smtClean="0"/>
              <a:t>7</a:t>
            </a:r>
            <a:r>
              <a:rPr lang="en-US" dirty="0"/>
              <a:t>. On the user graphical interface shown in Figure </a:t>
            </a:r>
            <a:r>
              <a:rPr lang="en-US" dirty="0" smtClean="0"/>
              <a:t>7</a:t>
            </a:r>
            <a:r>
              <a:rPr lang="en-US" dirty="0"/>
              <a:t>, the user can select different types of insurance and then click on the “Show Info” button. The description of this type of insurance will then be displayed in the upper part of the graphical interface.</a:t>
            </a:r>
            <a:endParaRPr lang="x-none" dirty="0">
              <a:latin typeface="微软雅黑" panose="020B0503020204020204" pitchFamily="34" charset="-122"/>
              <a:ea typeface="微软雅黑" panose="020B0503020204020204" pitchFamily="34" charset="-122"/>
            </a:endParaRPr>
          </a:p>
        </p:txBody>
      </p:sp>
      <p:pic>
        <p:nvPicPr>
          <p:cNvPr id="2" name="图片 1" descr="屏幕快照 2018-03-10 下午9.54.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412" y="1311879"/>
            <a:ext cx="5513971" cy="3321759"/>
          </a:xfrm>
          <a:prstGeom prst="rect">
            <a:avLst/>
          </a:prstGeom>
        </p:spPr>
      </p:pic>
      <p:sp>
        <p:nvSpPr>
          <p:cNvPr id="3" name="文本框 2"/>
          <p:cNvSpPr txBox="1"/>
          <p:nvPr/>
        </p:nvSpPr>
        <p:spPr>
          <a:xfrm>
            <a:off x="6683600" y="2373039"/>
            <a:ext cx="2055207" cy="1169551"/>
          </a:xfrm>
          <a:prstGeom prst="rect">
            <a:avLst/>
          </a:prstGeom>
          <a:noFill/>
        </p:spPr>
        <p:txBody>
          <a:bodyPr wrap="square" rtlCol="0">
            <a:spAutoFit/>
          </a:bodyPr>
          <a:lstStyle/>
          <a:p>
            <a:r>
              <a:rPr kumimoji="1" lang="en-US" altLang="zh-CN" sz="1400" dirty="0" smtClean="0"/>
              <a:t>Figure7 </a:t>
            </a:r>
            <a:r>
              <a:rPr kumimoji="1" lang="en-US" altLang="zh-CN" sz="1400" dirty="0" smtClean="0"/>
              <a:t>User </a:t>
            </a:r>
            <a:r>
              <a:rPr kumimoji="1" lang="en-US" altLang="zh-CN" sz="1400" dirty="0"/>
              <a:t>interface of car insurance management program designed using factory method </a:t>
            </a:r>
            <a:r>
              <a:rPr lang="en-US" altLang="zh-CN" sz="1400" dirty="0"/>
              <a:t>pattern</a:t>
            </a:r>
            <a:endParaRPr kumimoji="1" lang="zh-CN" altLang="en-US" sz="1400" dirty="0"/>
          </a:p>
        </p:txBody>
      </p:sp>
    </p:spTree>
    <p:extLst>
      <p:ext uri="{BB962C8B-B14F-4D97-AF65-F5344CB8AC3E}">
        <p14:creationId xmlns:p14="http://schemas.microsoft.com/office/powerpoint/2010/main" val="247635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en-US" altLang="zh-CN" dirty="0" smtClean="0">
                <a:latin typeface="微软雅黑" panose="020B0503020204020204" pitchFamily="34" charset="-122"/>
                <a:ea typeface="微软雅黑" panose="020B0503020204020204" pitchFamily="34" charset="-122"/>
              </a:rPr>
              <a:t>Factor</a:t>
            </a:r>
            <a:r>
              <a:rPr lang="zh-CN" altLang="en-US" dirty="0" smtClean="0"/>
              <a:t>y </a:t>
            </a:r>
            <a:r>
              <a:rPr lang="en-US" altLang="zh-CN" dirty="0" smtClean="0"/>
              <a:t>Example</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778548" y="4608278"/>
            <a:ext cx="7486650" cy="1792243"/>
          </a:xfrm>
        </p:spPr>
        <p:txBody>
          <a:bodyPr rtlCol="0">
            <a:normAutofit fontScale="92500" lnSpcReduction="10000"/>
          </a:bodyPr>
          <a:lstStyle/>
          <a:p>
            <a:r>
              <a:rPr lang="en-US" dirty="0"/>
              <a:t>According to the factory method pattern, the following design class diagram is obtained. The difference from the simple factory method pattern is that in the simple factory method pattern, the </a:t>
            </a:r>
            <a:r>
              <a:rPr lang="en-US" dirty="0" err="1"/>
              <a:t>PolicyProducer</a:t>
            </a:r>
            <a:r>
              <a:rPr lang="en-US" dirty="0"/>
              <a:t> is a separate class, and the </a:t>
            </a:r>
            <a:r>
              <a:rPr lang="en-US" dirty="0" err="1"/>
              <a:t>PolicyProducer</a:t>
            </a:r>
            <a:r>
              <a:rPr lang="en-US" dirty="0"/>
              <a:t> class of the factory method pattern is not a separate class but a hierarchical class. The design class diagram is shown in Figure </a:t>
            </a:r>
            <a:r>
              <a:rPr lang="en-US" dirty="0" smtClean="0"/>
              <a:t>8</a:t>
            </a:r>
            <a:r>
              <a:rPr lang="en-US" dirty="0"/>
              <a:t>.</a:t>
            </a:r>
            <a:endParaRPr lang="x-none" dirty="0">
              <a:latin typeface="微软雅黑" panose="020B0503020204020204" pitchFamily="34" charset="-122"/>
              <a:ea typeface="微软雅黑" panose="020B0503020204020204" pitchFamily="34" charset="-122"/>
            </a:endParaRPr>
          </a:p>
        </p:txBody>
      </p:sp>
      <p:pic>
        <p:nvPicPr>
          <p:cNvPr id="2" name="图片 1" descr="屏幕快照 2018-03-10 下午11.58.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339" y="1412000"/>
            <a:ext cx="5501017" cy="3033271"/>
          </a:xfrm>
          <a:prstGeom prst="rect">
            <a:avLst/>
          </a:prstGeom>
        </p:spPr>
      </p:pic>
      <p:sp>
        <p:nvSpPr>
          <p:cNvPr id="3" name="文本框 2"/>
          <p:cNvSpPr txBox="1"/>
          <p:nvPr/>
        </p:nvSpPr>
        <p:spPr>
          <a:xfrm>
            <a:off x="6934235" y="1921827"/>
            <a:ext cx="1971662" cy="1384995"/>
          </a:xfrm>
          <a:prstGeom prst="rect">
            <a:avLst/>
          </a:prstGeom>
          <a:noFill/>
        </p:spPr>
        <p:txBody>
          <a:bodyPr wrap="square" rtlCol="0">
            <a:spAutoFit/>
          </a:bodyPr>
          <a:lstStyle/>
          <a:p>
            <a:r>
              <a:rPr kumimoji="1" lang="en-US" altLang="zh-CN" sz="1400" dirty="0" smtClean="0"/>
              <a:t>Figure8  Car insurance </a:t>
            </a:r>
            <a:r>
              <a:rPr kumimoji="1" lang="en-US" altLang="zh-CN" sz="1400" dirty="0"/>
              <a:t>management application designed using factory method mode</a:t>
            </a:r>
            <a:endParaRPr kumimoji="1" lang="zh-CN" altLang="en-US" sz="1400" dirty="0"/>
          </a:p>
        </p:txBody>
      </p:sp>
    </p:spTree>
    <p:extLst>
      <p:ext uri="{BB962C8B-B14F-4D97-AF65-F5344CB8AC3E}">
        <p14:creationId xmlns:p14="http://schemas.microsoft.com/office/powerpoint/2010/main" val="243177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en-US" altLang="zh-CN" dirty="0" smtClean="0">
                <a:latin typeface="微软雅黑" panose="020B0503020204020204" pitchFamily="34" charset="-122"/>
                <a:ea typeface="微软雅黑" panose="020B0503020204020204" pitchFamily="34" charset="-122"/>
              </a:rPr>
              <a:t>Factor</a:t>
            </a:r>
            <a:r>
              <a:rPr lang="zh-CN" altLang="en-US" dirty="0" smtClean="0"/>
              <a:t>y </a:t>
            </a:r>
            <a:r>
              <a:rPr lang="en-US" altLang="zh-CN" dirty="0" smtClean="0"/>
              <a:t>Example</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778548" y="4608278"/>
            <a:ext cx="7486650" cy="1792243"/>
          </a:xfrm>
        </p:spPr>
        <p:txBody>
          <a:bodyPr rtlCol="0">
            <a:normAutofit/>
          </a:bodyPr>
          <a:lstStyle/>
          <a:p>
            <a:pPr marL="457200" lvl="1" indent="0">
              <a:buNone/>
            </a:pPr>
            <a:r>
              <a:rPr lang="en-US" altLang="zh-CN" dirty="0" err="1"/>
              <a:t>PolicyProducer</a:t>
            </a:r>
            <a:r>
              <a:rPr lang="en-US" altLang="zh-CN" dirty="0"/>
              <a:t> </a:t>
            </a:r>
            <a:r>
              <a:rPr lang="en-US" altLang="zh-CN" dirty="0" err="1"/>
              <a:t>pp</a:t>
            </a:r>
            <a:r>
              <a:rPr lang="en-US" altLang="zh-CN" dirty="0"/>
              <a:t> = null;</a:t>
            </a:r>
            <a:br>
              <a:rPr lang="en-US" altLang="zh-CN" dirty="0"/>
            </a:br>
            <a:r>
              <a:rPr lang="en-US" altLang="zh-CN" dirty="0"/>
              <a:t>if ( x = “</a:t>
            </a:r>
            <a:r>
              <a:rPr lang="en-US" altLang="zh-CN" dirty="0" err="1"/>
              <a:t>BodyPolicy</a:t>
            </a:r>
            <a:r>
              <a:rPr lang="en-US" altLang="zh-CN" dirty="0"/>
              <a:t>” ) </a:t>
            </a:r>
            <a:r>
              <a:rPr lang="en-US" altLang="zh-CN" dirty="0" err="1"/>
              <a:t>pp</a:t>
            </a:r>
            <a:r>
              <a:rPr lang="en-US" altLang="zh-CN" dirty="0"/>
              <a:t> = new </a:t>
            </a:r>
            <a:r>
              <a:rPr lang="en-US" altLang="zh-CN" dirty="0" err="1"/>
              <a:t>BodyPolicy</a:t>
            </a:r>
            <a:r>
              <a:rPr lang="en-US" altLang="zh-CN" dirty="0"/>
              <a:t>();</a:t>
            </a:r>
            <a:br>
              <a:rPr lang="en-US" altLang="zh-CN" dirty="0"/>
            </a:br>
            <a:r>
              <a:rPr lang="en-US" altLang="zh-CN" dirty="0"/>
              <a:t>else if ( x = “Collision” ) </a:t>
            </a:r>
            <a:r>
              <a:rPr lang="en-US" altLang="zh-CN" dirty="0" err="1"/>
              <a:t>pp</a:t>
            </a:r>
            <a:r>
              <a:rPr lang="en-US" altLang="zh-CN" dirty="0"/>
              <a:t> = new </a:t>
            </a:r>
            <a:r>
              <a:rPr lang="en-US" altLang="zh-CN" dirty="0" err="1"/>
              <a:t>CollPolicy</a:t>
            </a:r>
            <a:r>
              <a:rPr lang="en-US" altLang="zh-CN" dirty="0"/>
              <a:t>();</a:t>
            </a:r>
            <a:br>
              <a:rPr lang="en-US" altLang="zh-CN" dirty="0"/>
            </a:br>
            <a:r>
              <a:rPr lang="en-US" altLang="zh-CN" dirty="0"/>
              <a:t>else if ( x = “</a:t>
            </a:r>
            <a:r>
              <a:rPr lang="en-US" altLang="zh-CN" dirty="0" err="1"/>
              <a:t>PersonInjure</a:t>
            </a:r>
            <a:r>
              <a:rPr lang="en-US" altLang="zh-CN" dirty="0"/>
              <a:t>” ) </a:t>
            </a:r>
            <a:r>
              <a:rPr lang="en-US" altLang="zh-CN" dirty="0" err="1"/>
              <a:t>pp</a:t>
            </a:r>
            <a:r>
              <a:rPr lang="en-US" altLang="zh-CN" dirty="0"/>
              <a:t> = new </a:t>
            </a:r>
            <a:r>
              <a:rPr lang="en-US" altLang="zh-CN" dirty="0" err="1"/>
              <a:t>PersonPolicy</a:t>
            </a:r>
            <a:r>
              <a:rPr lang="en-US" altLang="zh-CN" dirty="0"/>
              <a:t>(</a:t>
            </a:r>
            <a:r>
              <a:rPr lang="en-US" altLang="zh-CN" dirty="0" smtClean="0"/>
              <a:t>); </a:t>
            </a:r>
          </a:p>
          <a:p>
            <a:pPr marL="457200" lvl="1" indent="0">
              <a:buNone/>
            </a:pPr>
            <a:r>
              <a:rPr lang="en-US" altLang="zh-CN" dirty="0" smtClean="0"/>
              <a:t>else </a:t>
            </a:r>
            <a:r>
              <a:rPr lang="en-US" altLang="zh-CN" dirty="0"/>
              <a:t>if ( x = “Property” ) </a:t>
            </a:r>
            <a:r>
              <a:rPr lang="en-US" altLang="zh-CN" dirty="0" err="1"/>
              <a:t>pp</a:t>
            </a:r>
            <a:r>
              <a:rPr lang="en-US" altLang="zh-CN" dirty="0"/>
              <a:t> = new </a:t>
            </a:r>
            <a:r>
              <a:rPr lang="en-US" altLang="zh-CN" dirty="0" err="1"/>
              <a:t>PropPolicy</a:t>
            </a:r>
            <a:r>
              <a:rPr lang="en-US" altLang="zh-CN" dirty="0"/>
              <a:t>();</a:t>
            </a:r>
            <a:br>
              <a:rPr lang="en-US" altLang="zh-CN" dirty="0"/>
            </a:br>
            <a:r>
              <a:rPr lang="en-US" altLang="zh-CN" dirty="0"/>
              <a:t>else if ( x = “Comprehensive” ) </a:t>
            </a:r>
            <a:r>
              <a:rPr lang="en-US" altLang="zh-CN" dirty="0" err="1"/>
              <a:t>pp</a:t>
            </a:r>
            <a:r>
              <a:rPr lang="en-US" altLang="zh-CN" dirty="0"/>
              <a:t> = new </a:t>
            </a:r>
            <a:r>
              <a:rPr lang="en-US" altLang="zh-CN" dirty="0" err="1"/>
              <a:t>ComPolicy</a:t>
            </a:r>
            <a:r>
              <a:rPr lang="en-US" altLang="zh-CN" dirty="0"/>
              <a:t>(); </a:t>
            </a:r>
            <a:r>
              <a:rPr lang="en-US" altLang="zh-CN" dirty="0" err="1"/>
              <a:t>AutoInsurance</a:t>
            </a:r>
            <a:r>
              <a:rPr lang="en-US" altLang="zh-CN" dirty="0"/>
              <a:t> </a:t>
            </a:r>
            <a:r>
              <a:rPr lang="en-US" altLang="zh-CN" dirty="0" err="1"/>
              <a:t>ai</a:t>
            </a:r>
            <a:r>
              <a:rPr lang="en-US" altLang="zh-CN" dirty="0"/>
              <a:t> = </a:t>
            </a:r>
            <a:r>
              <a:rPr lang="en-US" altLang="zh-CN" dirty="0" err="1"/>
              <a:t>pp.getInsurObj</a:t>
            </a:r>
            <a:r>
              <a:rPr lang="en-US" altLang="zh-CN" dirty="0"/>
              <a:t>(); </a:t>
            </a:r>
            <a:endParaRPr lang="en-US" altLang="zh-CN" dirty="0">
              <a:effectLst/>
            </a:endParaRPr>
          </a:p>
        </p:txBody>
      </p:sp>
      <p:pic>
        <p:nvPicPr>
          <p:cNvPr id="2" name="图片 1" descr="屏幕快照 2018-03-10 下午11.58.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339" y="1412000"/>
            <a:ext cx="5501017" cy="3033271"/>
          </a:xfrm>
          <a:prstGeom prst="rect">
            <a:avLst/>
          </a:prstGeom>
        </p:spPr>
      </p:pic>
      <p:sp>
        <p:nvSpPr>
          <p:cNvPr id="3" name="文本框 2"/>
          <p:cNvSpPr txBox="1"/>
          <p:nvPr/>
        </p:nvSpPr>
        <p:spPr>
          <a:xfrm>
            <a:off x="6934235" y="1921827"/>
            <a:ext cx="1971662" cy="1384995"/>
          </a:xfrm>
          <a:prstGeom prst="rect">
            <a:avLst/>
          </a:prstGeom>
          <a:noFill/>
        </p:spPr>
        <p:txBody>
          <a:bodyPr wrap="square" rtlCol="0">
            <a:spAutoFit/>
          </a:bodyPr>
          <a:lstStyle/>
          <a:p>
            <a:r>
              <a:rPr kumimoji="1" lang="en-US" altLang="zh-CN" sz="1400" dirty="0" smtClean="0"/>
              <a:t>Figure8  Car insurance </a:t>
            </a:r>
            <a:r>
              <a:rPr kumimoji="1" lang="en-US" altLang="zh-CN" sz="1400" dirty="0"/>
              <a:t>management application designed using factory method mode</a:t>
            </a:r>
            <a:endParaRPr kumimoji="1" lang="zh-CN" altLang="en-US" sz="1400" dirty="0"/>
          </a:p>
        </p:txBody>
      </p:sp>
    </p:spTree>
    <p:extLst>
      <p:ext uri="{BB962C8B-B14F-4D97-AF65-F5344CB8AC3E}">
        <p14:creationId xmlns:p14="http://schemas.microsoft.com/office/powerpoint/2010/main" val="65782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Factor</a:t>
            </a:r>
            <a:r>
              <a:rPr lang="zh-CN" altLang="en-US" dirty="0"/>
              <a:t>y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p:txBody>
          <a:bodyPr rtlCol="0"/>
          <a:lstStyle/>
          <a:p>
            <a:r>
              <a:rPr lang="en-US" sz="2400" dirty="0"/>
              <a:t>The difference between the simple factory mode and the factory method </a:t>
            </a:r>
            <a:r>
              <a:rPr lang="en-US" altLang="zh-CN" sz="2400" dirty="0" smtClean="0"/>
              <a:t>pattern</a:t>
            </a:r>
            <a:endParaRPr lang="en-US" sz="2400" dirty="0"/>
          </a:p>
          <a:p>
            <a:pPr lvl="1">
              <a:buFont typeface="Symbol" charset="2"/>
              <a:buChar char="-"/>
            </a:pPr>
            <a:r>
              <a:rPr lang="en-US" sz="2000" dirty="0"/>
              <a:t>The two models have different </a:t>
            </a:r>
            <a:r>
              <a:rPr lang="en-US" sz="2000" dirty="0" smtClean="0"/>
              <a:t>centers.</a:t>
            </a:r>
          </a:p>
          <a:p>
            <a:pPr lvl="1">
              <a:buFont typeface="Symbol" charset="2"/>
              <a:buChar char="-"/>
            </a:pPr>
            <a:r>
              <a:rPr lang="en-US" sz="2000" dirty="0" smtClean="0"/>
              <a:t>Whether </a:t>
            </a:r>
            <a:r>
              <a:rPr lang="en-US" sz="2000" dirty="0"/>
              <a:t>to support the Open Closed </a:t>
            </a:r>
            <a:r>
              <a:rPr lang="en-US" sz="2000" dirty="0" smtClean="0"/>
              <a:t>Principle</a:t>
            </a:r>
          </a:p>
          <a:p>
            <a:pPr lvl="1">
              <a:buFont typeface="Symbol" charset="2"/>
              <a:buChar char="-"/>
            </a:pPr>
            <a:r>
              <a:rPr lang="en-US" sz="2000" dirty="0" smtClean="0"/>
              <a:t>Create the position of the object logic judgment.</a:t>
            </a:r>
          </a:p>
          <a:p>
            <a:r>
              <a:rPr lang="en-US" sz="2400" dirty="0" smtClean="0"/>
              <a:t>Application </a:t>
            </a:r>
            <a:r>
              <a:rPr lang="en-US" sz="2400" dirty="0"/>
              <a:t>scenario of factory method </a:t>
            </a:r>
            <a:r>
              <a:rPr lang="en-US" altLang="zh-CN" sz="2400" dirty="0" smtClean="0"/>
              <a:t>pattern</a:t>
            </a:r>
            <a:endParaRPr lang="en-US" sz="2400" dirty="0"/>
          </a:p>
          <a:p>
            <a:pPr lvl="1">
              <a:buFont typeface="Symbol" charset="2"/>
              <a:buChar char="-"/>
            </a:pPr>
            <a:r>
              <a:rPr lang="en-US" sz="2000" dirty="0" smtClean="0"/>
              <a:t>The </a:t>
            </a:r>
            <a:r>
              <a:rPr lang="en-US" sz="2000" dirty="0"/>
              <a:t>logic of creating objects of certain classes is more complex and may also add new </a:t>
            </a:r>
            <a:r>
              <a:rPr lang="en-US" sz="2000" dirty="0" smtClean="0"/>
              <a:t>conditions</a:t>
            </a:r>
          </a:p>
          <a:p>
            <a:pPr lvl="1">
              <a:buFont typeface="Symbol" charset="2"/>
              <a:buChar char="-"/>
            </a:pPr>
            <a:r>
              <a:rPr lang="en-US" sz="2000" dirty="0" smtClean="0"/>
              <a:t>Need </a:t>
            </a:r>
            <a:r>
              <a:rPr lang="en-US" sz="2000" dirty="0"/>
              <a:t>to encapsulate the logic of creating class objects, making these logical localizations</a:t>
            </a:r>
            <a:endParaRPr lang="x-none" sz="2000" dirty="0"/>
          </a:p>
        </p:txBody>
      </p:sp>
    </p:spTree>
    <p:extLst>
      <p:ext uri="{BB962C8B-B14F-4D97-AF65-F5344CB8AC3E}">
        <p14:creationId xmlns:p14="http://schemas.microsoft.com/office/powerpoint/2010/main" val="243177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en-US" altLang="zh-CN" dirty="0" smtClean="0">
                <a:latin typeface="微软雅黑" panose="020B0503020204020204" pitchFamily="34" charset="-122"/>
                <a:ea typeface="微软雅黑" panose="020B0503020204020204" pitchFamily="34" charset="-122"/>
              </a:rPr>
              <a:t>Abstract Factory</a:t>
            </a:r>
            <a:r>
              <a:rPr lang="en-US" altLang="zh-CN" dirty="0" smtClean="0"/>
              <a:t>—Introduction</a:t>
            </a:r>
            <a:r>
              <a:rPr lang="zh-CN" altLang="en-US" dirty="0" smtClean="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778548" y="4445271"/>
            <a:ext cx="7943550" cy="2222635"/>
          </a:xfrm>
        </p:spPr>
        <p:txBody>
          <a:bodyPr rtlCol="0">
            <a:normAutofit fontScale="85000" lnSpcReduction="10000"/>
          </a:bodyPr>
          <a:lstStyle/>
          <a:p>
            <a:r>
              <a:rPr lang="en-US" dirty="0"/>
              <a:t>If there are more than two sets of product classes with the same structure, can you also use the factory method model? For example, there are three sets of products, Shoes, Suit, and Tie, as shown in Figure </a:t>
            </a:r>
            <a:r>
              <a:rPr lang="en-US" dirty="0" smtClean="0"/>
              <a:t>9</a:t>
            </a:r>
            <a:r>
              <a:rPr lang="en-US" dirty="0"/>
              <a:t>. Products are divided into male and female categories. Question: Is it possible to use the above factory method mode at this time? If the answer is yes, how to apply the factory method mode</a:t>
            </a:r>
            <a:r>
              <a:rPr lang="en-US" dirty="0" smtClean="0"/>
              <a:t>?</a:t>
            </a:r>
          </a:p>
          <a:p>
            <a:r>
              <a:rPr lang="en-US" dirty="0"/>
              <a:t>Solution 1: Create a Creator hierarchy class for each product hierarchy class. One drawback of this approach is that it requires at least 3 Creator level classes. This approach is feasible but too cumbersome.</a:t>
            </a:r>
            <a:endParaRPr lang="x-none" dirty="0">
              <a:latin typeface="微软雅黑" panose="020B0503020204020204" pitchFamily="34" charset="-122"/>
              <a:ea typeface="微软雅黑" panose="020B0503020204020204" pitchFamily="34" charset="-122"/>
            </a:endParaRPr>
          </a:p>
        </p:txBody>
      </p:sp>
      <p:pic>
        <p:nvPicPr>
          <p:cNvPr id="2" name="图片 1" descr="屏幕快照 2018-03-11 上午12.10.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79" y="1478392"/>
            <a:ext cx="8358677" cy="2417504"/>
          </a:xfrm>
          <a:prstGeom prst="rect">
            <a:avLst/>
          </a:prstGeom>
        </p:spPr>
      </p:pic>
      <p:sp>
        <p:nvSpPr>
          <p:cNvPr id="3" name="文本框 2"/>
          <p:cNvSpPr txBox="1"/>
          <p:nvPr/>
        </p:nvSpPr>
        <p:spPr>
          <a:xfrm>
            <a:off x="2422805" y="4010771"/>
            <a:ext cx="3663884" cy="307777"/>
          </a:xfrm>
          <a:prstGeom prst="rect">
            <a:avLst/>
          </a:prstGeom>
          <a:noFill/>
        </p:spPr>
        <p:txBody>
          <a:bodyPr wrap="none" rtlCol="0">
            <a:spAutoFit/>
          </a:bodyPr>
          <a:lstStyle/>
          <a:p>
            <a:r>
              <a:rPr kumimoji="1" lang="en-US" altLang="zh-CN" sz="1400" dirty="0"/>
              <a:t>Figure 9 Three products with the same form</a:t>
            </a:r>
            <a:endParaRPr kumimoji="1" lang="zh-CN" altLang="en-US" sz="1400" dirty="0"/>
          </a:p>
        </p:txBody>
      </p:sp>
    </p:spTree>
    <p:extLst>
      <p:ext uri="{BB962C8B-B14F-4D97-AF65-F5344CB8AC3E}">
        <p14:creationId xmlns:p14="http://schemas.microsoft.com/office/powerpoint/2010/main" val="243177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Abstract Factory—Introduction</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28675" y="5698636"/>
            <a:ext cx="7486650" cy="941487"/>
          </a:xfrm>
        </p:spPr>
        <p:txBody>
          <a:bodyPr rtlCol="0">
            <a:normAutofit fontScale="77500" lnSpcReduction="20000"/>
          </a:bodyPr>
          <a:lstStyle/>
          <a:p>
            <a:r>
              <a:rPr lang="en-US" altLang="zh-CN" dirty="0"/>
              <a:t>Solution 2: The above three hierarchical classes have the same structure, and the above-mentioned factory method pattern can be modified so that only one plant level class can take responsibility for creating three sets of product objects. The design is shown in Figure 2.10.</a:t>
            </a:r>
            <a:endParaRPr lang="x-none" dirty="0">
              <a:latin typeface="微软雅黑" panose="020B0503020204020204" pitchFamily="34" charset="-122"/>
              <a:ea typeface="微软雅黑" panose="020B0503020204020204" pitchFamily="34" charset="-122"/>
            </a:endParaRPr>
          </a:p>
        </p:txBody>
      </p:sp>
      <p:pic>
        <p:nvPicPr>
          <p:cNvPr id="2" name="图片 1" descr="屏幕快照 2018-03-11 上午12.14.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67" y="1437192"/>
            <a:ext cx="5892191" cy="4118198"/>
          </a:xfrm>
          <a:prstGeom prst="rect">
            <a:avLst/>
          </a:prstGeom>
        </p:spPr>
      </p:pic>
      <p:sp>
        <p:nvSpPr>
          <p:cNvPr id="3" name="文本框 2"/>
          <p:cNvSpPr txBox="1"/>
          <p:nvPr/>
        </p:nvSpPr>
        <p:spPr>
          <a:xfrm>
            <a:off x="6934235" y="3743384"/>
            <a:ext cx="1938243" cy="1169551"/>
          </a:xfrm>
          <a:prstGeom prst="rect">
            <a:avLst/>
          </a:prstGeom>
          <a:noFill/>
        </p:spPr>
        <p:txBody>
          <a:bodyPr wrap="square" rtlCol="0">
            <a:spAutoFit/>
          </a:bodyPr>
          <a:lstStyle/>
          <a:p>
            <a:r>
              <a:rPr kumimoji="1" lang="en-US" altLang="zh-CN" sz="1400" dirty="0"/>
              <a:t>Figure 10 Responsibility for creating three sets of product objects with one factory category</a:t>
            </a:r>
            <a:endParaRPr kumimoji="1" lang="zh-CN" altLang="en-US" sz="1400" dirty="0"/>
          </a:p>
        </p:txBody>
      </p:sp>
    </p:spTree>
    <p:extLst>
      <p:ext uri="{BB962C8B-B14F-4D97-AF65-F5344CB8AC3E}">
        <p14:creationId xmlns:p14="http://schemas.microsoft.com/office/powerpoint/2010/main" val="286184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Abstract Factory—Introduction</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28675" y="5030176"/>
            <a:ext cx="7486650" cy="1693506"/>
          </a:xfrm>
        </p:spPr>
        <p:txBody>
          <a:bodyPr rtlCol="0">
            <a:normAutofit fontScale="77500" lnSpcReduction="20000"/>
          </a:bodyPr>
          <a:lstStyle/>
          <a:p>
            <a:pPr marL="0" indent="0">
              <a:spcBef>
                <a:spcPts val="0"/>
              </a:spcBef>
              <a:buNone/>
            </a:pPr>
            <a:r>
              <a:rPr lang="en-US" altLang="zh-CN" dirty="0"/>
              <a:t>Creator </a:t>
            </a:r>
            <a:r>
              <a:rPr lang="en-US" altLang="zh-CN" dirty="0" err="1"/>
              <a:t>cr</a:t>
            </a:r>
            <a:r>
              <a:rPr lang="en-US" altLang="zh-CN" dirty="0"/>
              <a:t> = null;</a:t>
            </a:r>
            <a:br>
              <a:rPr lang="en-US" altLang="zh-CN" dirty="0"/>
            </a:br>
            <a:r>
              <a:rPr lang="en-US" altLang="zh-CN" dirty="0"/>
              <a:t>if ( x ==a ) </a:t>
            </a:r>
            <a:r>
              <a:rPr lang="en-US" altLang="zh-CN" dirty="0" err="1"/>
              <a:t>cr</a:t>
            </a:r>
            <a:r>
              <a:rPr lang="en-US" altLang="zh-CN" dirty="0"/>
              <a:t> = new </a:t>
            </a:r>
            <a:r>
              <a:rPr lang="en-US" altLang="zh-CN" dirty="0" err="1"/>
              <a:t>ConcreteCreatorA</a:t>
            </a:r>
            <a:r>
              <a:rPr lang="en-US" altLang="zh-CN" dirty="0"/>
              <a:t>();</a:t>
            </a:r>
            <a:br>
              <a:rPr lang="en-US" altLang="zh-CN" dirty="0"/>
            </a:br>
            <a:r>
              <a:rPr lang="en-US" altLang="zh-CN" dirty="0"/>
              <a:t>else if ( x == b ) </a:t>
            </a:r>
            <a:r>
              <a:rPr lang="en-US" altLang="zh-CN" dirty="0" err="1"/>
              <a:t>cr</a:t>
            </a:r>
            <a:r>
              <a:rPr lang="en-US" altLang="zh-CN" dirty="0"/>
              <a:t> = new </a:t>
            </a:r>
            <a:r>
              <a:rPr lang="en-US" altLang="zh-CN" dirty="0" err="1"/>
              <a:t>ConcreteCreatorB</a:t>
            </a:r>
            <a:r>
              <a:rPr lang="en-US" altLang="zh-CN" dirty="0"/>
              <a:t>();</a:t>
            </a:r>
            <a:br>
              <a:rPr lang="en-US" altLang="zh-CN" dirty="0"/>
            </a:br>
            <a:r>
              <a:rPr lang="en-US" altLang="zh-CN" dirty="0"/>
              <a:t>if ( y = “</a:t>
            </a:r>
            <a:r>
              <a:rPr lang="en-US" altLang="zh-CN" dirty="0" err="1"/>
              <a:t>ManTie</a:t>
            </a:r>
            <a:r>
              <a:rPr lang="en-US" altLang="zh-CN" dirty="0"/>
              <a:t>” ) </a:t>
            </a:r>
            <a:r>
              <a:rPr lang="en-US" altLang="zh-CN" dirty="0" err="1"/>
              <a:t>ManTie</a:t>
            </a:r>
            <a:r>
              <a:rPr lang="en-US" altLang="zh-CN" dirty="0"/>
              <a:t> </a:t>
            </a:r>
            <a:r>
              <a:rPr lang="en-US" altLang="zh-CN" dirty="0" err="1"/>
              <a:t>mt</a:t>
            </a:r>
            <a:r>
              <a:rPr lang="en-US" altLang="zh-CN" dirty="0"/>
              <a:t> = </a:t>
            </a:r>
            <a:r>
              <a:rPr lang="en-US" altLang="zh-CN" dirty="0" err="1"/>
              <a:t>cr.factoryA</a:t>
            </a:r>
            <a:r>
              <a:rPr lang="en-US" altLang="zh-CN" dirty="0"/>
              <a:t>();</a:t>
            </a:r>
            <a:br>
              <a:rPr lang="en-US" altLang="zh-CN" dirty="0"/>
            </a:br>
            <a:r>
              <a:rPr lang="en-US" altLang="zh-CN" dirty="0"/>
              <a:t>else if ( y = “</a:t>
            </a:r>
            <a:r>
              <a:rPr lang="en-US" altLang="zh-CN" dirty="0" err="1"/>
              <a:t>WomanTie</a:t>
            </a:r>
            <a:r>
              <a:rPr lang="en-US" altLang="zh-CN" dirty="0"/>
              <a:t>” ) </a:t>
            </a:r>
            <a:r>
              <a:rPr lang="en-US" altLang="zh-CN" dirty="0" err="1"/>
              <a:t>WomanTie</a:t>
            </a:r>
            <a:r>
              <a:rPr lang="en-US" altLang="zh-CN" dirty="0"/>
              <a:t> </a:t>
            </a:r>
            <a:r>
              <a:rPr lang="en-US" altLang="zh-CN" dirty="0" err="1"/>
              <a:t>wt</a:t>
            </a:r>
            <a:r>
              <a:rPr lang="en-US" altLang="zh-CN" dirty="0"/>
              <a:t> = </a:t>
            </a:r>
            <a:r>
              <a:rPr lang="en-US" altLang="zh-CN" dirty="0" err="1"/>
              <a:t>cr.factoryA</a:t>
            </a:r>
            <a:r>
              <a:rPr lang="en-US" altLang="zh-CN" dirty="0"/>
              <a:t>();</a:t>
            </a:r>
            <a:br>
              <a:rPr lang="en-US" altLang="zh-CN" dirty="0"/>
            </a:br>
            <a:r>
              <a:rPr lang="en-US" altLang="zh-CN" dirty="0"/>
              <a:t>else if ( y = “</a:t>
            </a:r>
            <a:r>
              <a:rPr lang="en-US" altLang="zh-CN" dirty="0" err="1"/>
              <a:t>ManShoes</a:t>
            </a:r>
            <a:r>
              <a:rPr lang="en-US" altLang="zh-CN" dirty="0"/>
              <a:t>” ) </a:t>
            </a:r>
            <a:r>
              <a:rPr lang="en-US" altLang="zh-CN" dirty="0" err="1"/>
              <a:t>ManShoes</a:t>
            </a:r>
            <a:r>
              <a:rPr lang="en-US" altLang="zh-CN" dirty="0"/>
              <a:t> </a:t>
            </a:r>
            <a:r>
              <a:rPr lang="en-US" altLang="zh-CN" dirty="0" err="1"/>
              <a:t>ms</a:t>
            </a:r>
            <a:r>
              <a:rPr lang="en-US" altLang="zh-CN" dirty="0"/>
              <a:t> = </a:t>
            </a:r>
            <a:r>
              <a:rPr lang="en-US" altLang="zh-CN" dirty="0" err="1"/>
              <a:t>cr.factoryB</a:t>
            </a:r>
            <a:r>
              <a:rPr lang="en-US" altLang="zh-CN" dirty="0"/>
              <a:t>();</a:t>
            </a:r>
            <a:br>
              <a:rPr lang="en-US" altLang="zh-CN" dirty="0"/>
            </a:br>
            <a:r>
              <a:rPr lang="en-US" altLang="zh-CN" dirty="0"/>
              <a:t>else if ( y = “</a:t>
            </a:r>
            <a:r>
              <a:rPr lang="en-US" altLang="zh-CN" dirty="0" err="1"/>
              <a:t>WomanShoes</a:t>
            </a:r>
            <a:r>
              <a:rPr lang="en-US" altLang="zh-CN" dirty="0"/>
              <a:t>” ) </a:t>
            </a:r>
            <a:r>
              <a:rPr lang="en-US" altLang="zh-CN" dirty="0" err="1"/>
              <a:t>WomanShoes</a:t>
            </a:r>
            <a:r>
              <a:rPr lang="en-US" altLang="zh-CN" dirty="0"/>
              <a:t> </a:t>
            </a:r>
            <a:r>
              <a:rPr lang="en-US" altLang="zh-CN" dirty="0" err="1"/>
              <a:t>ws</a:t>
            </a:r>
            <a:r>
              <a:rPr lang="en-US" altLang="zh-CN" dirty="0"/>
              <a:t> = </a:t>
            </a:r>
            <a:r>
              <a:rPr lang="en-US" altLang="zh-CN" dirty="0" err="1"/>
              <a:t>cr.factoryB</a:t>
            </a:r>
            <a:r>
              <a:rPr lang="en-US" altLang="zh-CN" dirty="0"/>
              <a:t>()</a:t>
            </a:r>
            <a:r>
              <a:rPr lang="en-US" altLang="zh-CN" dirty="0" smtClean="0"/>
              <a:t>;</a:t>
            </a:r>
          </a:p>
          <a:p>
            <a:pPr marL="0" indent="0">
              <a:spcBef>
                <a:spcPts val="0"/>
              </a:spcBef>
              <a:buNone/>
            </a:pPr>
            <a:r>
              <a:rPr lang="en-US" altLang="zh-CN" dirty="0" smtClean="0"/>
              <a:t>else </a:t>
            </a:r>
            <a:r>
              <a:rPr lang="en-US" altLang="zh-CN" dirty="0"/>
              <a:t>if ( y = “</a:t>
            </a:r>
            <a:r>
              <a:rPr lang="en-US" altLang="zh-CN" dirty="0" err="1"/>
              <a:t>ManSuit</a:t>
            </a:r>
            <a:r>
              <a:rPr lang="en-US" altLang="zh-CN" dirty="0"/>
              <a:t>” ) </a:t>
            </a:r>
            <a:r>
              <a:rPr lang="en-US" altLang="zh-CN" dirty="0" err="1"/>
              <a:t>ManSuit</a:t>
            </a:r>
            <a:r>
              <a:rPr lang="en-US" altLang="zh-CN" dirty="0"/>
              <a:t> </a:t>
            </a:r>
            <a:r>
              <a:rPr lang="en-US" altLang="zh-CN" dirty="0" err="1"/>
              <a:t>msi</a:t>
            </a:r>
            <a:r>
              <a:rPr lang="en-US" altLang="zh-CN" dirty="0"/>
              <a:t> = </a:t>
            </a:r>
            <a:r>
              <a:rPr lang="en-US" altLang="zh-CN" dirty="0" err="1"/>
              <a:t>cr.factoryC</a:t>
            </a:r>
            <a:r>
              <a:rPr lang="en-US" altLang="zh-CN" dirty="0"/>
              <a:t>();</a:t>
            </a:r>
            <a:br>
              <a:rPr lang="en-US" altLang="zh-CN" dirty="0"/>
            </a:br>
            <a:r>
              <a:rPr lang="en-US" altLang="zh-CN" dirty="0"/>
              <a:t>else if ( y = “</a:t>
            </a:r>
            <a:r>
              <a:rPr lang="en-US" altLang="zh-CN" dirty="0" err="1"/>
              <a:t>WomanSuit</a:t>
            </a:r>
            <a:r>
              <a:rPr lang="en-US" altLang="zh-CN" dirty="0"/>
              <a:t>” ) </a:t>
            </a:r>
            <a:r>
              <a:rPr lang="en-US" altLang="zh-CN" dirty="0" err="1"/>
              <a:t>WomanSuit</a:t>
            </a:r>
            <a:r>
              <a:rPr lang="en-US" altLang="zh-CN" dirty="0"/>
              <a:t> </a:t>
            </a:r>
            <a:r>
              <a:rPr lang="en-US" altLang="zh-CN" dirty="0" err="1"/>
              <a:t>wsi</a:t>
            </a:r>
            <a:r>
              <a:rPr lang="en-US" altLang="zh-CN" dirty="0"/>
              <a:t> = </a:t>
            </a:r>
            <a:r>
              <a:rPr lang="en-US" altLang="zh-CN" dirty="0" err="1"/>
              <a:t>cr.factoryC</a:t>
            </a:r>
            <a:r>
              <a:rPr lang="en-US" altLang="zh-CN" dirty="0"/>
              <a:t>(): </a:t>
            </a:r>
            <a:endParaRPr lang="en-US" altLang="zh-CN" dirty="0"/>
          </a:p>
          <a:p>
            <a:pPr marL="0" indent="0">
              <a:buNone/>
            </a:pPr>
            <a:endParaRPr lang="x-none" dirty="0">
              <a:latin typeface="微软雅黑" panose="020B0503020204020204" pitchFamily="34" charset="-122"/>
              <a:ea typeface="微软雅黑" panose="020B0503020204020204" pitchFamily="34" charset="-122"/>
            </a:endParaRPr>
          </a:p>
        </p:txBody>
      </p:sp>
      <p:pic>
        <p:nvPicPr>
          <p:cNvPr id="2" name="图片 1" descr="屏幕快照 2018-03-11 上午12.14.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130" y="1437192"/>
            <a:ext cx="4973357" cy="3476002"/>
          </a:xfrm>
          <a:prstGeom prst="rect">
            <a:avLst/>
          </a:prstGeom>
        </p:spPr>
      </p:pic>
      <p:sp>
        <p:nvSpPr>
          <p:cNvPr id="3" name="文本框 2"/>
          <p:cNvSpPr txBox="1"/>
          <p:nvPr/>
        </p:nvSpPr>
        <p:spPr>
          <a:xfrm>
            <a:off x="6182330" y="3709961"/>
            <a:ext cx="1938243" cy="1169551"/>
          </a:xfrm>
          <a:prstGeom prst="rect">
            <a:avLst/>
          </a:prstGeom>
          <a:noFill/>
        </p:spPr>
        <p:txBody>
          <a:bodyPr wrap="square" rtlCol="0">
            <a:spAutoFit/>
          </a:bodyPr>
          <a:lstStyle/>
          <a:p>
            <a:r>
              <a:rPr kumimoji="1" lang="en-US" altLang="zh-CN" sz="1400" dirty="0"/>
              <a:t>Figure 10 Responsibility for creating three sets of product objects with one factory category</a:t>
            </a:r>
            <a:endParaRPr kumimoji="1" lang="zh-CN" altLang="en-US" sz="1400" dirty="0"/>
          </a:p>
        </p:txBody>
      </p:sp>
    </p:spTree>
    <p:extLst>
      <p:ext uri="{BB962C8B-B14F-4D97-AF65-F5344CB8AC3E}">
        <p14:creationId xmlns:p14="http://schemas.microsoft.com/office/powerpoint/2010/main" val="395523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Abstract Factory—Introduction</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28675" y="5464675"/>
            <a:ext cx="7486650" cy="1393325"/>
          </a:xfrm>
        </p:spPr>
        <p:txBody>
          <a:bodyPr rtlCol="0">
            <a:normAutofit/>
          </a:bodyPr>
          <a:lstStyle/>
          <a:p>
            <a:pPr marL="0" indent="0">
              <a:spcBef>
                <a:spcPts val="600"/>
              </a:spcBef>
              <a:buNone/>
            </a:pPr>
            <a:r>
              <a:rPr lang="en-US" dirty="0"/>
              <a:t>The </a:t>
            </a:r>
            <a:r>
              <a:rPr lang="en-US" dirty="0" smtClean="0"/>
              <a:t>Abstract </a:t>
            </a:r>
            <a:r>
              <a:rPr lang="en-US" dirty="0"/>
              <a:t>Factory </a:t>
            </a:r>
            <a:r>
              <a:rPr lang="en-US" dirty="0" smtClean="0"/>
              <a:t>Pattern </a:t>
            </a:r>
            <a:r>
              <a:rPr lang="en-US" dirty="0"/>
              <a:t>contains two product class abstract factory pattern design class diagram as shown in Figure </a:t>
            </a:r>
            <a:r>
              <a:rPr lang="en-US" dirty="0" smtClean="0"/>
              <a:t>11</a:t>
            </a:r>
            <a:r>
              <a:rPr lang="en-US" dirty="0"/>
              <a:t>.</a:t>
            </a:r>
            <a:endParaRPr lang="x-none" dirty="0">
              <a:latin typeface="微软雅黑" panose="020B0503020204020204" pitchFamily="34" charset="-122"/>
              <a:ea typeface="微软雅黑" panose="020B0503020204020204" pitchFamily="34" charset="-122"/>
            </a:endParaRPr>
          </a:p>
        </p:txBody>
      </p:sp>
      <p:pic>
        <p:nvPicPr>
          <p:cNvPr id="3" name="图片 2" descr="屏幕快照 2018-03-11 上午12.20.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597" y="1387059"/>
            <a:ext cx="6438777" cy="3573712"/>
          </a:xfrm>
          <a:prstGeom prst="rect">
            <a:avLst/>
          </a:prstGeom>
        </p:spPr>
      </p:pic>
      <p:sp>
        <p:nvSpPr>
          <p:cNvPr id="4" name="文本框 3"/>
          <p:cNvSpPr txBox="1"/>
          <p:nvPr/>
        </p:nvSpPr>
        <p:spPr>
          <a:xfrm>
            <a:off x="1102794" y="5097021"/>
            <a:ext cx="6528049" cy="307777"/>
          </a:xfrm>
          <a:prstGeom prst="rect">
            <a:avLst/>
          </a:prstGeom>
          <a:noFill/>
        </p:spPr>
        <p:txBody>
          <a:bodyPr wrap="none" rtlCol="0">
            <a:spAutoFit/>
          </a:bodyPr>
          <a:lstStyle/>
          <a:p>
            <a:r>
              <a:rPr kumimoji="1" lang="en-US" altLang="zh-CN" sz="1400" dirty="0"/>
              <a:t>Figure 11 Abstract factory pattern design class diagram - two product categories</a:t>
            </a:r>
            <a:endParaRPr kumimoji="1" lang="zh-CN" altLang="en-US" sz="1400" dirty="0"/>
          </a:p>
        </p:txBody>
      </p:sp>
    </p:spTree>
    <p:extLst>
      <p:ext uri="{BB962C8B-B14F-4D97-AF65-F5344CB8AC3E}">
        <p14:creationId xmlns:p14="http://schemas.microsoft.com/office/powerpoint/2010/main" val="385810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Abstract Factory—Introduction</a:t>
            </a:r>
            <a:r>
              <a:rPr lang="zh-CN" altLang="en-US" dirty="0"/>
              <a:t> </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28675" y="5464675"/>
            <a:ext cx="7486650" cy="1393325"/>
          </a:xfrm>
        </p:spPr>
        <p:txBody>
          <a:bodyPr rtlCol="0">
            <a:normAutofit fontScale="85000" lnSpcReduction="20000"/>
          </a:bodyPr>
          <a:lstStyle/>
          <a:p>
            <a:pPr marL="0" indent="0">
              <a:spcBef>
                <a:spcPts val="600"/>
              </a:spcBef>
              <a:buNone/>
            </a:pPr>
            <a:r>
              <a:rPr lang="en-US" dirty="0"/>
              <a:t>Creator </a:t>
            </a:r>
            <a:r>
              <a:rPr lang="en-US" dirty="0" err="1"/>
              <a:t>cr</a:t>
            </a:r>
            <a:r>
              <a:rPr lang="en-US" dirty="0"/>
              <a:t> = null;</a:t>
            </a:r>
          </a:p>
          <a:p>
            <a:pPr marL="0" indent="0">
              <a:spcBef>
                <a:spcPts val="600"/>
              </a:spcBef>
              <a:buNone/>
            </a:pPr>
            <a:r>
              <a:rPr lang="en-US" dirty="0"/>
              <a:t>if ( x == 1 ) </a:t>
            </a:r>
            <a:r>
              <a:rPr lang="en-US" dirty="0" err="1"/>
              <a:t>cr</a:t>
            </a:r>
            <a:r>
              <a:rPr lang="en-US" dirty="0"/>
              <a:t> = new </a:t>
            </a:r>
            <a:r>
              <a:rPr lang="en-US" dirty="0" err="1"/>
              <a:t>ConcreteCreatorA</a:t>
            </a:r>
            <a:r>
              <a:rPr lang="en-US" dirty="0"/>
              <a:t>(); </a:t>
            </a:r>
          </a:p>
          <a:p>
            <a:pPr marL="0" indent="0">
              <a:spcBef>
                <a:spcPts val="600"/>
              </a:spcBef>
              <a:buNone/>
            </a:pPr>
            <a:r>
              <a:rPr lang="en-US" dirty="0"/>
              <a:t>else if ( x == 2 ) </a:t>
            </a:r>
            <a:r>
              <a:rPr lang="en-US" dirty="0" err="1"/>
              <a:t>cr</a:t>
            </a:r>
            <a:r>
              <a:rPr lang="en-US" dirty="0"/>
              <a:t> = new </a:t>
            </a:r>
            <a:r>
              <a:rPr lang="en-US" dirty="0" err="1"/>
              <a:t>ConcreteCreatorB</a:t>
            </a:r>
            <a:r>
              <a:rPr lang="en-US" dirty="0"/>
              <a:t>(); </a:t>
            </a:r>
          </a:p>
          <a:p>
            <a:pPr marL="0" indent="0">
              <a:spcBef>
                <a:spcPts val="600"/>
              </a:spcBef>
              <a:buNone/>
            </a:pPr>
            <a:r>
              <a:rPr lang="en-US" dirty="0"/>
              <a:t>if ( y == A ) Product a = </a:t>
            </a:r>
            <a:r>
              <a:rPr lang="en-US" dirty="0" err="1"/>
              <a:t>cr.factoryA</a:t>
            </a:r>
            <a:r>
              <a:rPr lang="en-US" dirty="0"/>
              <a:t>();</a:t>
            </a:r>
          </a:p>
          <a:p>
            <a:pPr marL="0" indent="0">
              <a:spcBef>
                <a:spcPts val="600"/>
              </a:spcBef>
              <a:buNone/>
            </a:pPr>
            <a:r>
              <a:rPr lang="en-US" dirty="0"/>
              <a:t>else Product b = </a:t>
            </a:r>
            <a:r>
              <a:rPr lang="en-US" dirty="0" err="1"/>
              <a:t>cr.factoryB</a:t>
            </a:r>
            <a:r>
              <a:rPr lang="en-US" dirty="0"/>
              <a:t>();</a:t>
            </a:r>
            <a:endParaRPr lang="x-none" dirty="0">
              <a:latin typeface="微软雅黑" panose="020B0503020204020204" pitchFamily="34" charset="-122"/>
              <a:ea typeface="微软雅黑" panose="020B0503020204020204" pitchFamily="34" charset="-122"/>
            </a:endParaRPr>
          </a:p>
        </p:txBody>
      </p:sp>
      <p:pic>
        <p:nvPicPr>
          <p:cNvPr id="3" name="图片 2" descr="屏幕快照 2018-03-11 上午12.20.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597" y="1387059"/>
            <a:ext cx="6438777" cy="3573712"/>
          </a:xfrm>
          <a:prstGeom prst="rect">
            <a:avLst/>
          </a:prstGeom>
        </p:spPr>
      </p:pic>
      <p:sp>
        <p:nvSpPr>
          <p:cNvPr id="4" name="文本框 3"/>
          <p:cNvSpPr txBox="1"/>
          <p:nvPr/>
        </p:nvSpPr>
        <p:spPr>
          <a:xfrm>
            <a:off x="1102794" y="5097021"/>
            <a:ext cx="6528049" cy="307777"/>
          </a:xfrm>
          <a:prstGeom prst="rect">
            <a:avLst/>
          </a:prstGeom>
          <a:noFill/>
        </p:spPr>
        <p:txBody>
          <a:bodyPr wrap="none" rtlCol="0">
            <a:spAutoFit/>
          </a:bodyPr>
          <a:lstStyle/>
          <a:p>
            <a:r>
              <a:rPr kumimoji="1" lang="en-US" altLang="zh-CN" sz="1400" dirty="0"/>
              <a:t>Figure 11 Abstract factory pattern design class diagram - two product categories</a:t>
            </a:r>
            <a:endParaRPr kumimoji="1" lang="zh-CN" altLang="en-US" sz="1400" dirty="0"/>
          </a:p>
        </p:txBody>
      </p:sp>
    </p:spTree>
    <p:extLst>
      <p:ext uri="{BB962C8B-B14F-4D97-AF65-F5344CB8AC3E}">
        <p14:creationId xmlns:p14="http://schemas.microsoft.com/office/powerpoint/2010/main" val="243177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pPr rtl="0"/>
            <a:r>
              <a:rPr lang="en-US" altLang="zh-CN" dirty="0" smtClean="0">
                <a:latin typeface="微软雅黑" panose="020B0503020204020204" pitchFamily="34" charset="-122"/>
                <a:ea typeface="微软雅黑" panose="020B0503020204020204" pitchFamily="34" charset="-122"/>
              </a:rPr>
              <a:t>Design Pattern</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p:txBody>
          <a:bodyPr rtlCol="0"/>
          <a:lstStyle/>
          <a:p>
            <a:pPr rtl="0"/>
            <a:r>
              <a:rPr lang="zh-CN" altLang="zh-CN" dirty="0" smtClean="0"/>
              <a:t>Wh</a:t>
            </a:r>
            <a:r>
              <a:rPr lang="en-US" altLang="zh-CN" dirty="0" smtClean="0"/>
              <a:t>at</a:t>
            </a:r>
            <a:r>
              <a:rPr lang="zh-CN" altLang="en-US" dirty="0" smtClean="0"/>
              <a:t> </a:t>
            </a:r>
            <a:r>
              <a:rPr lang="en-US" altLang="zh-CN" dirty="0" smtClean="0"/>
              <a:t>is</a:t>
            </a:r>
            <a:r>
              <a:rPr lang="zh-CN" altLang="en-US" dirty="0" smtClean="0"/>
              <a:t> </a:t>
            </a:r>
            <a:r>
              <a:rPr lang="en-US" altLang="zh-CN" dirty="0" smtClean="0"/>
              <a:t>design</a:t>
            </a:r>
            <a:r>
              <a:rPr lang="zh-CN" altLang="en-US" dirty="0" smtClean="0"/>
              <a:t> </a:t>
            </a:r>
            <a:r>
              <a:rPr lang="en-US" altLang="zh-CN" dirty="0" smtClean="0"/>
              <a:t>pattern?</a:t>
            </a:r>
          </a:p>
          <a:p>
            <a:pPr marL="0" indent="0" rtl="0">
              <a:buNone/>
            </a:pPr>
            <a:r>
              <a:rPr lang="zh-CN" altLang="zh-CN" dirty="0" smtClean="0"/>
              <a:t>I</a:t>
            </a:r>
            <a:r>
              <a:rPr lang="en-US" altLang="zh-CN" dirty="0" smtClean="0"/>
              <a:t>n</a:t>
            </a:r>
            <a:r>
              <a:rPr lang="zh-CN" altLang="en-US" dirty="0" smtClean="0"/>
              <a:t> </a:t>
            </a:r>
            <a:r>
              <a:rPr lang="en-US" altLang="zh-CN" dirty="0" smtClean="0"/>
              <a:t>general,</a:t>
            </a:r>
            <a:r>
              <a:rPr lang="zh-CN" altLang="en-US" dirty="0" smtClean="0"/>
              <a:t> </a:t>
            </a:r>
            <a:r>
              <a:rPr lang="en-US" altLang="zh-CN" dirty="0" smtClean="0"/>
              <a:t>a</a:t>
            </a:r>
            <a:r>
              <a:rPr lang="zh-CN" altLang="en-US" dirty="0" smtClean="0"/>
              <a:t> </a:t>
            </a:r>
            <a:r>
              <a:rPr lang="en-US" altLang="zh-CN" dirty="0" smtClean="0"/>
              <a:t>pattern</a:t>
            </a:r>
            <a:r>
              <a:rPr lang="zh-CN" altLang="en-US" dirty="0" smtClean="0"/>
              <a:t> </a:t>
            </a:r>
            <a:r>
              <a:rPr lang="en-US" altLang="zh-CN" dirty="0" smtClean="0"/>
              <a:t>has</a:t>
            </a:r>
            <a:r>
              <a:rPr lang="zh-CN" altLang="en-US" dirty="0" smtClean="0"/>
              <a:t> </a:t>
            </a:r>
            <a:r>
              <a:rPr lang="en-US" altLang="zh-CN" dirty="0" smtClean="0"/>
              <a:t>four</a:t>
            </a:r>
            <a:r>
              <a:rPr lang="zh-CN" altLang="en-US" dirty="0" smtClean="0"/>
              <a:t> </a:t>
            </a:r>
            <a:r>
              <a:rPr lang="en-US" altLang="zh-CN" dirty="0" smtClean="0"/>
              <a:t>essential</a:t>
            </a:r>
            <a:r>
              <a:rPr lang="zh-CN" altLang="en-US" dirty="0" smtClean="0"/>
              <a:t> </a:t>
            </a:r>
            <a:r>
              <a:rPr lang="en-US" altLang="zh-CN" dirty="0" smtClean="0"/>
              <a:t>elements:</a:t>
            </a:r>
          </a:p>
          <a:p>
            <a:pPr marL="457200" indent="-457200" rtl="0">
              <a:buFont typeface="+mj-lt"/>
              <a:buAutoNum type="arabicPeriod"/>
            </a:pPr>
            <a:r>
              <a:rPr lang="en-US" altLang="zh-CN" dirty="0" smtClean="0"/>
              <a:t>The</a:t>
            </a:r>
            <a:r>
              <a:rPr lang="zh-CN" altLang="en-US" dirty="0" smtClean="0"/>
              <a:t> </a:t>
            </a:r>
            <a:r>
              <a:rPr lang="en-US" altLang="zh-CN" b="1" dirty="0" smtClean="0"/>
              <a:t>pattern</a:t>
            </a:r>
            <a:r>
              <a:rPr lang="zh-CN" altLang="en-US" b="1" dirty="0" smtClean="0"/>
              <a:t> </a:t>
            </a:r>
            <a:r>
              <a:rPr lang="en-US" altLang="zh-CN" b="1" dirty="0" smtClean="0"/>
              <a:t>name</a:t>
            </a:r>
            <a:r>
              <a:rPr lang="zh-CN" altLang="en-US" b="1" dirty="0" smtClean="0"/>
              <a:t> </a:t>
            </a:r>
            <a:r>
              <a:rPr lang="en-US" altLang="zh-CN" dirty="0" smtClean="0"/>
              <a:t>is</a:t>
            </a:r>
            <a:r>
              <a:rPr lang="zh-CN" altLang="en-US" dirty="0" smtClean="0"/>
              <a:t> </a:t>
            </a:r>
            <a:r>
              <a:rPr lang="en-US" altLang="zh-CN" dirty="0" smtClean="0"/>
              <a:t>s</a:t>
            </a:r>
            <a:r>
              <a:rPr lang="zh-CN" altLang="en-US" dirty="0" smtClean="0"/>
              <a:t> </a:t>
            </a:r>
            <a:r>
              <a:rPr lang="en-US" altLang="zh-CN" dirty="0" smtClean="0"/>
              <a:t>handle</a:t>
            </a:r>
            <a:r>
              <a:rPr lang="zh-CN" altLang="en-US" dirty="0" smtClean="0"/>
              <a:t> </a:t>
            </a:r>
            <a:r>
              <a:rPr lang="en-US" altLang="zh-CN" dirty="0" smtClean="0"/>
              <a:t>we</a:t>
            </a:r>
            <a:r>
              <a:rPr lang="zh-CN" altLang="en-US" dirty="0" smtClean="0"/>
              <a:t> </a:t>
            </a:r>
            <a:r>
              <a:rPr lang="en-US" altLang="zh-CN" dirty="0" smtClean="0"/>
              <a:t>can</a:t>
            </a:r>
            <a:r>
              <a:rPr lang="zh-CN" altLang="en-US" dirty="0" smtClean="0"/>
              <a:t> </a:t>
            </a:r>
            <a:r>
              <a:rPr lang="en-US" altLang="zh-CN" dirty="0" smtClean="0"/>
              <a:t>use</a:t>
            </a:r>
            <a:r>
              <a:rPr lang="zh-CN" altLang="en-US" dirty="0" smtClean="0"/>
              <a:t> </a:t>
            </a:r>
            <a:r>
              <a:rPr lang="en-US" altLang="zh-CN" dirty="0" smtClean="0"/>
              <a:t>to</a:t>
            </a:r>
            <a:r>
              <a:rPr lang="zh-CN" altLang="en-US" dirty="0" smtClean="0"/>
              <a:t> </a:t>
            </a:r>
            <a:r>
              <a:rPr lang="en-US" altLang="zh-CN" dirty="0" smtClean="0"/>
              <a:t>describe</a:t>
            </a:r>
            <a:r>
              <a:rPr lang="zh-CN" altLang="en-US" dirty="0" smtClean="0"/>
              <a:t> </a:t>
            </a:r>
            <a:r>
              <a:rPr lang="en-US" altLang="zh-CN" dirty="0" smtClean="0"/>
              <a:t>a</a:t>
            </a:r>
            <a:r>
              <a:rPr lang="zh-CN" altLang="en-US" dirty="0" smtClean="0"/>
              <a:t> </a:t>
            </a:r>
            <a:r>
              <a:rPr lang="en-US" altLang="zh-CN" dirty="0" smtClean="0"/>
              <a:t>design</a:t>
            </a:r>
            <a:r>
              <a:rPr lang="zh-CN" altLang="en-US" dirty="0" smtClean="0"/>
              <a:t> </a:t>
            </a:r>
            <a:r>
              <a:rPr lang="en-US" altLang="zh-CN" dirty="0" smtClean="0"/>
              <a:t>problem,</a:t>
            </a:r>
            <a:r>
              <a:rPr lang="zh-CN" altLang="en-US" dirty="0" smtClean="0"/>
              <a:t> </a:t>
            </a:r>
            <a:r>
              <a:rPr lang="en-US" altLang="zh-CN" dirty="0" smtClean="0"/>
              <a:t>its</a:t>
            </a:r>
            <a:r>
              <a:rPr lang="zh-CN" altLang="en-US" dirty="0" smtClean="0"/>
              <a:t> </a:t>
            </a:r>
            <a:r>
              <a:rPr lang="en-US" altLang="zh-CN" dirty="0" smtClean="0"/>
              <a:t>solutions</a:t>
            </a:r>
            <a:r>
              <a:rPr lang="zh-CN" altLang="en-US" dirty="0" smtClean="0"/>
              <a:t>, </a:t>
            </a:r>
            <a:r>
              <a:rPr lang="en-US" altLang="zh-CN" dirty="0" smtClean="0"/>
              <a:t>and</a:t>
            </a:r>
            <a:r>
              <a:rPr lang="zh-CN" altLang="en-US" dirty="0" smtClean="0"/>
              <a:t> </a:t>
            </a:r>
            <a:r>
              <a:rPr lang="en-US" altLang="zh-CN" dirty="0" smtClean="0"/>
              <a:t>consequences</a:t>
            </a:r>
            <a:r>
              <a:rPr lang="zh-CN" altLang="en-US" dirty="0" smtClean="0"/>
              <a:t> </a:t>
            </a:r>
            <a:r>
              <a:rPr lang="en-US" altLang="zh-CN" dirty="0" smtClean="0"/>
              <a:t>in</a:t>
            </a:r>
            <a:r>
              <a:rPr lang="zh-CN" altLang="en-US" dirty="0" smtClean="0"/>
              <a:t> </a:t>
            </a:r>
            <a:r>
              <a:rPr lang="en-US" altLang="zh-CN" dirty="0" smtClean="0"/>
              <a:t>a</a:t>
            </a:r>
            <a:r>
              <a:rPr lang="zh-CN" altLang="en-US" dirty="0" smtClean="0"/>
              <a:t> </a:t>
            </a:r>
            <a:r>
              <a:rPr lang="en-US" altLang="zh-CN" dirty="0" smtClean="0"/>
              <a:t>word</a:t>
            </a:r>
            <a:r>
              <a:rPr lang="zh-CN" altLang="en-US" dirty="0" smtClean="0"/>
              <a:t> </a:t>
            </a:r>
            <a:r>
              <a:rPr lang="en-US" altLang="zh-CN" dirty="0" smtClean="0"/>
              <a:t>or</a:t>
            </a:r>
            <a:r>
              <a:rPr lang="zh-CN" altLang="en-US" dirty="0" smtClean="0"/>
              <a:t> </a:t>
            </a:r>
            <a:r>
              <a:rPr lang="en-US" altLang="zh-CN" dirty="0" smtClean="0"/>
              <a:t>two.</a:t>
            </a:r>
          </a:p>
          <a:p>
            <a:pPr marL="457200" indent="-457200" rtl="0">
              <a:buFont typeface="+mj-lt"/>
              <a:buAutoNum type="arabicPeriod"/>
            </a:pPr>
            <a:r>
              <a:rPr lang="zh-CN" altLang="zh-CN" dirty="0" smtClean="0"/>
              <a:t>T</a:t>
            </a:r>
            <a:r>
              <a:rPr lang="en-US" altLang="zh-CN" dirty="0" smtClean="0"/>
              <a:t>he</a:t>
            </a:r>
            <a:r>
              <a:rPr lang="zh-CN" altLang="en-US" dirty="0" smtClean="0"/>
              <a:t> </a:t>
            </a:r>
            <a:r>
              <a:rPr lang="en-US" altLang="zh-CN" b="1" dirty="0" smtClean="0"/>
              <a:t>problem</a:t>
            </a:r>
            <a:r>
              <a:rPr lang="zh-CN" altLang="en-US" dirty="0" smtClean="0"/>
              <a:t> </a:t>
            </a:r>
            <a:r>
              <a:rPr lang="en-US" altLang="zh-CN" dirty="0" smtClean="0"/>
              <a:t>describe</a:t>
            </a:r>
            <a:r>
              <a:rPr lang="zh-CN" altLang="en-US" dirty="0" smtClean="0"/>
              <a:t>s </a:t>
            </a:r>
            <a:r>
              <a:rPr lang="zh-CN" altLang="zh-CN" dirty="0" smtClean="0"/>
              <a:t>w</a:t>
            </a:r>
            <a:r>
              <a:rPr lang="en-US" altLang="zh-CN" dirty="0" smtClean="0"/>
              <a:t>hen</a:t>
            </a:r>
            <a:r>
              <a:rPr lang="zh-CN" altLang="en-US" dirty="0" smtClean="0"/>
              <a:t> </a:t>
            </a:r>
            <a:r>
              <a:rPr lang="en-US" altLang="zh-CN" dirty="0" smtClean="0"/>
              <a:t>to</a:t>
            </a:r>
            <a:r>
              <a:rPr lang="zh-CN" altLang="en-US" dirty="0" smtClean="0"/>
              <a:t> </a:t>
            </a:r>
            <a:r>
              <a:rPr lang="en-US" altLang="zh-CN" dirty="0" smtClean="0"/>
              <a:t>apply</a:t>
            </a:r>
            <a:r>
              <a:rPr lang="zh-CN" altLang="en-US" dirty="0" smtClean="0"/>
              <a:t> </a:t>
            </a:r>
            <a:r>
              <a:rPr lang="en-US" altLang="zh-CN" dirty="0" smtClean="0"/>
              <a:t>the</a:t>
            </a:r>
            <a:r>
              <a:rPr lang="zh-CN" altLang="en-US" dirty="0" smtClean="0"/>
              <a:t> </a:t>
            </a:r>
            <a:r>
              <a:rPr lang="en-US" altLang="zh-CN" dirty="0" smtClean="0"/>
              <a:t>pattern.</a:t>
            </a:r>
            <a:r>
              <a:rPr lang="zh-CN" altLang="en-US" dirty="0" smtClean="0"/>
              <a:t> </a:t>
            </a:r>
            <a:r>
              <a:rPr lang="en-US" altLang="zh-CN" dirty="0" smtClean="0"/>
              <a:t>It</a:t>
            </a:r>
            <a:r>
              <a:rPr lang="zh-CN" altLang="en-US" dirty="0" smtClean="0"/>
              <a:t> </a:t>
            </a:r>
            <a:r>
              <a:rPr lang="en-US" altLang="zh-CN" dirty="0" smtClean="0"/>
              <a:t>explains</a:t>
            </a:r>
            <a:r>
              <a:rPr lang="zh-CN" altLang="en-US" dirty="0" smtClean="0"/>
              <a:t> </a:t>
            </a:r>
            <a:r>
              <a:rPr lang="en-US" altLang="zh-CN" dirty="0" smtClean="0"/>
              <a:t>the</a:t>
            </a:r>
            <a:r>
              <a:rPr lang="zh-CN" altLang="en-US" dirty="0" smtClean="0"/>
              <a:t> </a:t>
            </a:r>
            <a:r>
              <a:rPr lang="en-US" altLang="zh-CN" dirty="0" smtClean="0"/>
              <a:t>problems</a:t>
            </a:r>
            <a:r>
              <a:rPr lang="zh-CN" altLang="en-US" dirty="0" smtClean="0"/>
              <a:t> </a:t>
            </a:r>
            <a:r>
              <a:rPr lang="en-US" altLang="zh-CN" dirty="0" smtClean="0"/>
              <a:t>an</a:t>
            </a:r>
            <a:r>
              <a:rPr lang="zh-CN" altLang="en-US" dirty="0" smtClean="0"/>
              <a:t>d </a:t>
            </a:r>
            <a:r>
              <a:rPr lang="en-US" altLang="zh-CN" dirty="0" smtClean="0"/>
              <a:t>its</a:t>
            </a:r>
            <a:r>
              <a:rPr lang="zh-CN" altLang="en-US" dirty="0" smtClean="0"/>
              <a:t> </a:t>
            </a:r>
            <a:r>
              <a:rPr lang="en-US" altLang="zh-CN" dirty="0" smtClean="0"/>
              <a:t>context.</a:t>
            </a:r>
          </a:p>
          <a:p>
            <a:pPr marL="457200" indent="-457200" rtl="0">
              <a:buFont typeface="+mj-lt"/>
              <a:buAutoNum type="arabicPeriod"/>
            </a:pPr>
            <a:r>
              <a:rPr lang="en-US" altLang="zh-CN" dirty="0" smtClean="0"/>
              <a:t>The</a:t>
            </a:r>
            <a:r>
              <a:rPr lang="zh-CN" altLang="en-US" dirty="0" smtClean="0"/>
              <a:t> </a:t>
            </a:r>
            <a:r>
              <a:rPr lang="en-US" altLang="zh-CN" b="1" dirty="0" smtClean="0"/>
              <a:t>solution</a:t>
            </a:r>
            <a:r>
              <a:rPr lang="zh-CN" altLang="en-US" dirty="0" smtClean="0"/>
              <a:t> </a:t>
            </a:r>
            <a:r>
              <a:rPr lang="en-US" altLang="zh-CN" dirty="0" smtClean="0"/>
              <a:t>describes</a:t>
            </a:r>
            <a:r>
              <a:rPr lang="zh-CN" altLang="en-US" dirty="0" smtClean="0"/>
              <a:t> </a:t>
            </a:r>
            <a:r>
              <a:rPr lang="en-US" altLang="zh-CN" dirty="0" smtClean="0"/>
              <a:t>the</a:t>
            </a:r>
            <a:r>
              <a:rPr lang="zh-CN" altLang="en-US" dirty="0" smtClean="0"/>
              <a:t> </a:t>
            </a:r>
            <a:r>
              <a:rPr lang="en-US" altLang="zh-CN" dirty="0" smtClean="0"/>
              <a:t>elements</a:t>
            </a:r>
            <a:r>
              <a:rPr lang="zh-CN" altLang="en-US" dirty="0" smtClean="0"/>
              <a:t> </a:t>
            </a:r>
            <a:r>
              <a:rPr lang="en-US" altLang="zh-CN" dirty="0" smtClean="0"/>
              <a:t>that</a:t>
            </a:r>
            <a:r>
              <a:rPr lang="zh-CN" altLang="en-US" dirty="0" smtClean="0"/>
              <a:t> </a:t>
            </a:r>
            <a:r>
              <a:rPr lang="en-US" altLang="zh-CN" dirty="0" smtClean="0"/>
              <a:t>make</a:t>
            </a:r>
            <a:r>
              <a:rPr lang="zh-CN" altLang="en-US" dirty="0" smtClean="0"/>
              <a:t> </a:t>
            </a:r>
            <a:r>
              <a:rPr lang="zh-CN" altLang="zh-CN" dirty="0" smtClean="0"/>
              <a:t>u</a:t>
            </a:r>
            <a:r>
              <a:rPr lang="en-US" altLang="zh-CN" dirty="0" smtClean="0"/>
              <a:t>p</a:t>
            </a:r>
            <a:r>
              <a:rPr lang="zh-CN" altLang="en-US" dirty="0" smtClean="0"/>
              <a:t> </a:t>
            </a:r>
            <a:r>
              <a:rPr lang="en-US" altLang="zh-CN" dirty="0" smtClean="0"/>
              <a:t>the</a:t>
            </a:r>
            <a:r>
              <a:rPr lang="zh-CN" altLang="en-US" dirty="0" smtClean="0"/>
              <a:t> </a:t>
            </a:r>
            <a:r>
              <a:rPr lang="en-US" altLang="zh-CN" dirty="0" smtClean="0"/>
              <a:t>design,</a:t>
            </a:r>
            <a:r>
              <a:rPr lang="zh-CN" altLang="en-US" dirty="0" smtClean="0"/>
              <a:t> </a:t>
            </a:r>
            <a:r>
              <a:rPr lang="en-US" altLang="zh-CN" dirty="0" smtClean="0"/>
              <a:t>their</a:t>
            </a:r>
            <a:r>
              <a:rPr lang="zh-CN" altLang="en-US" dirty="0" smtClean="0"/>
              <a:t> </a:t>
            </a:r>
            <a:r>
              <a:rPr lang="en-US" altLang="zh-CN" dirty="0" smtClean="0"/>
              <a:t>relationships,</a:t>
            </a:r>
            <a:r>
              <a:rPr lang="zh-CN" altLang="en-US" dirty="0" smtClean="0"/>
              <a:t> </a:t>
            </a:r>
            <a:r>
              <a:rPr lang="en-US" altLang="zh-CN" dirty="0" smtClean="0"/>
              <a:t>responsibilities,</a:t>
            </a:r>
            <a:r>
              <a:rPr lang="zh-CN" altLang="en-US" dirty="0" smtClean="0"/>
              <a:t> </a:t>
            </a:r>
            <a:r>
              <a:rPr lang="en-US" altLang="zh-CN" dirty="0" smtClean="0"/>
              <a:t>and</a:t>
            </a:r>
            <a:r>
              <a:rPr lang="zh-CN" altLang="en-US" dirty="0" smtClean="0"/>
              <a:t> </a:t>
            </a:r>
            <a:r>
              <a:rPr lang="en-US" altLang="zh-CN" dirty="0" smtClean="0"/>
              <a:t>collaborations.</a:t>
            </a:r>
          </a:p>
          <a:p>
            <a:pPr marL="457200" indent="-457200" rtl="0">
              <a:buFont typeface="+mj-lt"/>
              <a:buAutoNum type="arabicPeriod"/>
            </a:pPr>
            <a:r>
              <a:rPr lang="en-US" altLang="zh-CN" dirty="0" smtClean="0"/>
              <a:t>The</a:t>
            </a:r>
            <a:r>
              <a:rPr lang="zh-CN" altLang="en-US" dirty="0" smtClean="0"/>
              <a:t> </a:t>
            </a:r>
            <a:r>
              <a:rPr lang="en-US" altLang="zh-CN" b="1" dirty="0" smtClean="0"/>
              <a:t>consequences</a:t>
            </a:r>
            <a:r>
              <a:rPr lang="zh-CN" altLang="en-US" dirty="0" smtClean="0"/>
              <a:t> </a:t>
            </a:r>
            <a:r>
              <a:rPr lang="en-US" altLang="zh-CN" dirty="0" smtClean="0"/>
              <a:t>are</a:t>
            </a:r>
            <a:r>
              <a:rPr lang="zh-CN" altLang="en-US" dirty="0" smtClean="0"/>
              <a:t> </a:t>
            </a:r>
            <a:r>
              <a:rPr lang="en-US" altLang="zh-CN" dirty="0" smtClean="0"/>
              <a:t>the</a:t>
            </a:r>
            <a:r>
              <a:rPr lang="zh-CN" altLang="en-US" dirty="0" smtClean="0"/>
              <a:t> </a:t>
            </a:r>
            <a:r>
              <a:rPr lang="en-US" altLang="zh-CN" dirty="0" smtClean="0"/>
              <a:t>results</a:t>
            </a:r>
            <a:r>
              <a:rPr lang="zh-CN" altLang="en-US" dirty="0" smtClean="0"/>
              <a:t> </a:t>
            </a:r>
            <a:r>
              <a:rPr lang="en-US" altLang="zh-CN" dirty="0" smtClean="0"/>
              <a:t>and</a:t>
            </a:r>
            <a:r>
              <a:rPr lang="zh-CN" altLang="en-US" dirty="0" smtClean="0"/>
              <a:t> </a:t>
            </a:r>
            <a:r>
              <a:rPr lang="en-US" altLang="zh-CN" dirty="0" smtClean="0"/>
              <a:t>trade-off</a:t>
            </a:r>
            <a:r>
              <a:rPr lang="zh-CN" altLang="en-US" dirty="0" smtClean="0"/>
              <a:t> </a:t>
            </a:r>
            <a:r>
              <a:rPr lang="en-US" altLang="zh-CN" dirty="0" smtClean="0"/>
              <a:t>of</a:t>
            </a:r>
            <a:r>
              <a:rPr lang="zh-CN" altLang="en-US" dirty="0" smtClean="0"/>
              <a:t> </a:t>
            </a:r>
            <a:r>
              <a:rPr lang="en-US" altLang="zh-CN" dirty="0" smtClean="0"/>
              <a:t>applying</a:t>
            </a:r>
            <a:r>
              <a:rPr lang="zh-CN" altLang="en-US" dirty="0" smtClean="0"/>
              <a:t> </a:t>
            </a:r>
            <a:r>
              <a:rPr lang="en-US" altLang="zh-CN" dirty="0" smtClean="0"/>
              <a:t>the</a:t>
            </a:r>
            <a:r>
              <a:rPr lang="zh-CN" altLang="en-US" dirty="0" smtClean="0"/>
              <a:t> </a:t>
            </a:r>
            <a:r>
              <a:rPr lang="en-US" altLang="zh-CN" dirty="0" smtClean="0"/>
              <a:t>pattern.</a:t>
            </a:r>
          </a:p>
        </p:txBody>
      </p:sp>
    </p:spTree>
    <p:extLst>
      <p:ext uri="{BB962C8B-B14F-4D97-AF65-F5344CB8AC3E}">
        <p14:creationId xmlns:p14="http://schemas.microsoft.com/office/powerpoint/2010/main" val="29863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Abstract Factory</a:t>
            </a:r>
            <a:r>
              <a:rPr lang="en-US" altLang="zh-CN" dirty="0" smtClean="0"/>
              <a:t>—</a:t>
            </a:r>
            <a:r>
              <a:rPr lang="en-US" altLang="zh-CN" dirty="0" smtClean="0"/>
              <a:t>Example</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28675" y="1587598"/>
            <a:ext cx="7486650" cy="1788134"/>
          </a:xfrm>
        </p:spPr>
        <p:txBody>
          <a:bodyPr rtlCol="0">
            <a:normAutofit fontScale="85000" lnSpcReduction="20000"/>
          </a:bodyPr>
          <a:lstStyle/>
          <a:p>
            <a:r>
              <a:rPr lang="en-US" dirty="0"/>
              <a:t>Design a home sales inquiry system to query the introduction, prices and addresses of different types of houses. For the sake of simplicity, only two types of houses are considered: the House and the Condo. And suppose that each type of house contains: Super and Medium. </a:t>
            </a:r>
            <a:endParaRPr lang="en-US" dirty="0" smtClean="0"/>
          </a:p>
          <a:p>
            <a:r>
              <a:rPr lang="en-US" dirty="0" smtClean="0"/>
              <a:t>Since </a:t>
            </a:r>
            <a:r>
              <a:rPr lang="en-US" altLang="zh-CN" dirty="0"/>
              <a:t>House </a:t>
            </a:r>
            <a:r>
              <a:rPr lang="en-US" dirty="0" smtClean="0"/>
              <a:t>and </a:t>
            </a:r>
            <a:r>
              <a:rPr lang="en-US" altLang="zh-CN" dirty="0" smtClean="0"/>
              <a:t>Condo </a:t>
            </a:r>
            <a:r>
              <a:rPr lang="en-US" dirty="0" smtClean="0"/>
              <a:t>are </a:t>
            </a:r>
            <a:r>
              <a:rPr lang="en-US" dirty="0"/>
              <a:t>classified into two categories, </a:t>
            </a:r>
            <a:r>
              <a:rPr lang="en-US" altLang="zh-CN" dirty="0"/>
              <a:t>Super </a:t>
            </a:r>
            <a:r>
              <a:rPr lang="en-US" dirty="0" smtClean="0"/>
              <a:t>and </a:t>
            </a:r>
            <a:r>
              <a:rPr lang="en-US" altLang="zh-CN" dirty="0"/>
              <a:t>Medium</a:t>
            </a:r>
            <a:r>
              <a:rPr lang="en-US" dirty="0" smtClean="0"/>
              <a:t>, </a:t>
            </a:r>
            <a:r>
              <a:rPr lang="en-US" dirty="0"/>
              <a:t>and the villa structure and the apartment structure have the same structure, you can consider using the abstract factory </a:t>
            </a:r>
            <a:r>
              <a:rPr lang="en-US" altLang="zh-CN" dirty="0" smtClean="0"/>
              <a:t>pattern </a:t>
            </a:r>
            <a:r>
              <a:rPr lang="en-US" dirty="0" smtClean="0"/>
              <a:t>to </a:t>
            </a:r>
            <a:r>
              <a:rPr lang="en-US" dirty="0"/>
              <a:t>design the house search system.</a:t>
            </a:r>
            <a:endParaRPr lang="x-none" dirty="0">
              <a:latin typeface="微软雅黑" panose="020B0503020204020204" pitchFamily="34" charset="-122"/>
              <a:ea typeface="微软雅黑" panose="020B0503020204020204" pitchFamily="34" charset="-122"/>
            </a:endParaRPr>
          </a:p>
        </p:txBody>
      </p:sp>
      <p:pic>
        <p:nvPicPr>
          <p:cNvPr id="2" name="图片 1" descr="屏幕快照 2018-03-11 上午12.26.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80" y="3576270"/>
            <a:ext cx="4104291" cy="2964210"/>
          </a:xfrm>
          <a:prstGeom prst="rect">
            <a:avLst/>
          </a:prstGeom>
        </p:spPr>
      </p:pic>
      <p:pic>
        <p:nvPicPr>
          <p:cNvPr id="3" name="图片 2" descr="屏幕快照 2018-03-11 上午12.26.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5216" y="3576268"/>
            <a:ext cx="4327201" cy="2957945"/>
          </a:xfrm>
          <a:prstGeom prst="rect">
            <a:avLst/>
          </a:prstGeom>
        </p:spPr>
      </p:pic>
      <p:sp>
        <p:nvSpPr>
          <p:cNvPr id="4" name="文本框 3"/>
          <p:cNvSpPr txBox="1"/>
          <p:nvPr/>
        </p:nvSpPr>
        <p:spPr>
          <a:xfrm>
            <a:off x="1336720" y="6550223"/>
            <a:ext cx="932354" cy="307777"/>
          </a:xfrm>
          <a:prstGeom prst="rect">
            <a:avLst/>
          </a:prstGeom>
          <a:noFill/>
        </p:spPr>
        <p:txBody>
          <a:bodyPr wrap="none" rtlCol="0">
            <a:spAutoFit/>
          </a:bodyPr>
          <a:lstStyle/>
          <a:p>
            <a:r>
              <a:rPr kumimoji="1" lang="zh-CN" altLang="zh-CN" sz="1400" dirty="0" smtClean="0"/>
              <a:t>F</a:t>
            </a:r>
            <a:r>
              <a:rPr kumimoji="1" lang="en-US" altLang="zh-CN" sz="1400" dirty="0" err="1" smtClean="0"/>
              <a:t>igure</a:t>
            </a:r>
            <a:r>
              <a:rPr kumimoji="1" lang="zh-CN" altLang="en-US" sz="1400" dirty="0" smtClean="0"/>
              <a:t> </a:t>
            </a:r>
            <a:r>
              <a:rPr kumimoji="1" lang="en-US" altLang="zh-CN" sz="1400" dirty="0" smtClean="0"/>
              <a:t>12</a:t>
            </a:r>
            <a:endParaRPr kumimoji="1" lang="zh-CN" altLang="en-US" sz="1400" dirty="0"/>
          </a:p>
        </p:txBody>
      </p:sp>
      <p:sp>
        <p:nvSpPr>
          <p:cNvPr id="7" name="文本框 6"/>
          <p:cNvSpPr txBox="1"/>
          <p:nvPr/>
        </p:nvSpPr>
        <p:spPr>
          <a:xfrm>
            <a:off x="6267894" y="6550223"/>
            <a:ext cx="932354" cy="307777"/>
          </a:xfrm>
          <a:prstGeom prst="rect">
            <a:avLst/>
          </a:prstGeom>
          <a:noFill/>
        </p:spPr>
        <p:txBody>
          <a:bodyPr wrap="none" rtlCol="0">
            <a:spAutoFit/>
          </a:bodyPr>
          <a:lstStyle/>
          <a:p>
            <a:r>
              <a:rPr kumimoji="1" lang="zh-CN" altLang="zh-CN" sz="1400" dirty="0" smtClean="0"/>
              <a:t>F</a:t>
            </a:r>
            <a:r>
              <a:rPr kumimoji="1" lang="en-US" altLang="zh-CN" sz="1400" dirty="0" err="1" smtClean="0"/>
              <a:t>igure</a:t>
            </a:r>
            <a:r>
              <a:rPr kumimoji="1" lang="zh-CN" altLang="en-US" sz="1400" dirty="0" smtClean="0"/>
              <a:t> </a:t>
            </a:r>
            <a:r>
              <a:rPr kumimoji="1" lang="en-US" altLang="zh-CN" sz="1400" dirty="0" smtClean="0"/>
              <a:t>13</a:t>
            </a:r>
            <a:endParaRPr kumimoji="1" lang="zh-CN" altLang="en-US" sz="1400" dirty="0"/>
          </a:p>
        </p:txBody>
      </p:sp>
    </p:spTree>
    <p:extLst>
      <p:ext uri="{BB962C8B-B14F-4D97-AF65-F5344CB8AC3E}">
        <p14:creationId xmlns:p14="http://schemas.microsoft.com/office/powerpoint/2010/main" val="286184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Abstract Factory—Example</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317471" y="5631790"/>
            <a:ext cx="8521590" cy="1226210"/>
          </a:xfrm>
        </p:spPr>
        <p:txBody>
          <a:bodyPr rtlCol="0">
            <a:normAutofit/>
          </a:bodyPr>
          <a:lstStyle/>
          <a:p>
            <a:pPr marL="0" indent="0">
              <a:spcBef>
                <a:spcPts val="600"/>
              </a:spcBef>
              <a:buNone/>
            </a:pPr>
            <a:r>
              <a:rPr lang="en-US" dirty="0"/>
              <a:t>BuildingFactory bf = </a:t>
            </a:r>
            <a:r>
              <a:rPr lang="en-US" dirty="0" err="1"/>
              <a:t>BuildingFactory.getBuildingFactory</a:t>
            </a:r>
            <a:r>
              <a:rPr lang="en-US" dirty="0"/>
              <a:t>(“option”);</a:t>
            </a:r>
          </a:p>
          <a:p>
            <a:pPr marL="0" indent="0">
              <a:spcBef>
                <a:spcPts val="600"/>
              </a:spcBef>
              <a:buNone/>
            </a:pPr>
            <a:r>
              <a:rPr lang="en-US" dirty="0"/>
              <a:t>if ( x == “House” ) House </a:t>
            </a:r>
            <a:r>
              <a:rPr lang="en-US" dirty="0" err="1"/>
              <a:t>hs</a:t>
            </a:r>
            <a:r>
              <a:rPr lang="en-US" dirty="0"/>
              <a:t> = </a:t>
            </a:r>
            <a:r>
              <a:rPr lang="en-US" dirty="0" err="1"/>
              <a:t>bf.getHouse</a:t>
            </a:r>
            <a:r>
              <a:rPr lang="en-US" dirty="0"/>
              <a:t>();</a:t>
            </a:r>
          </a:p>
          <a:p>
            <a:pPr marL="0" indent="0">
              <a:spcBef>
                <a:spcPts val="600"/>
              </a:spcBef>
              <a:buNone/>
            </a:pPr>
            <a:r>
              <a:rPr lang="en-US" dirty="0"/>
              <a:t>else if ( x == “Cando” ) Cando cd = </a:t>
            </a:r>
            <a:r>
              <a:rPr lang="en-US" dirty="0" err="1"/>
              <a:t>bf.getCando</a:t>
            </a:r>
            <a:r>
              <a:rPr lang="en-US" dirty="0"/>
              <a:t>(); </a:t>
            </a:r>
            <a:endParaRPr lang="x-none" dirty="0">
              <a:latin typeface="微软雅黑" panose="020B0503020204020204" pitchFamily="34" charset="-122"/>
              <a:ea typeface="微软雅黑" panose="020B0503020204020204" pitchFamily="34" charset="-122"/>
            </a:endParaRPr>
          </a:p>
        </p:txBody>
      </p:sp>
      <p:pic>
        <p:nvPicPr>
          <p:cNvPr id="2" name="图片 1" descr="屏幕快照 2018-03-11 上午12.31.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974" y="1463852"/>
            <a:ext cx="5513970" cy="3649760"/>
          </a:xfrm>
          <a:prstGeom prst="rect">
            <a:avLst/>
          </a:prstGeom>
        </p:spPr>
      </p:pic>
      <p:sp>
        <p:nvSpPr>
          <p:cNvPr id="3" name="文本框 2"/>
          <p:cNvSpPr txBox="1"/>
          <p:nvPr/>
        </p:nvSpPr>
        <p:spPr>
          <a:xfrm>
            <a:off x="3391927" y="5130444"/>
            <a:ext cx="1159843" cy="369332"/>
          </a:xfrm>
          <a:prstGeom prst="rect">
            <a:avLst/>
          </a:prstGeom>
          <a:noFill/>
        </p:spPr>
        <p:txBody>
          <a:bodyPr wrap="none" rtlCol="0">
            <a:spAutoFit/>
          </a:bodyPr>
          <a:lstStyle/>
          <a:p>
            <a:r>
              <a:rPr kumimoji="1" lang="en-US" altLang="zh-CN" dirty="0" smtClean="0"/>
              <a:t>Figure</a:t>
            </a:r>
            <a:r>
              <a:rPr kumimoji="1" lang="zh-CN" altLang="en-US" dirty="0" smtClean="0"/>
              <a:t> </a:t>
            </a:r>
            <a:r>
              <a:rPr kumimoji="1" lang="en-US" altLang="zh-CN" dirty="0" smtClean="0"/>
              <a:t>14</a:t>
            </a:r>
            <a:endParaRPr kumimoji="1" lang="zh-CN" altLang="en-US" dirty="0"/>
          </a:p>
        </p:txBody>
      </p:sp>
    </p:spTree>
    <p:extLst>
      <p:ext uri="{BB962C8B-B14F-4D97-AF65-F5344CB8AC3E}">
        <p14:creationId xmlns:p14="http://schemas.microsoft.com/office/powerpoint/2010/main" val="286184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Abstract Factory—Example</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28675" y="1600200"/>
            <a:ext cx="7486650" cy="589012"/>
          </a:xfrm>
        </p:spPr>
        <p:txBody>
          <a:bodyPr rtlCol="0"/>
          <a:lstStyle/>
          <a:p>
            <a:r>
              <a:rPr lang="en-US" altLang="zh-CN" dirty="0" smtClean="0"/>
              <a:t>The </a:t>
            </a:r>
            <a:r>
              <a:rPr lang="en-US" altLang="zh-CN" dirty="0" smtClean="0"/>
              <a:t>scalability</a:t>
            </a:r>
            <a:r>
              <a:rPr lang="zh-CN" altLang="en-US" dirty="0" smtClean="0"/>
              <a:t> </a:t>
            </a:r>
            <a:r>
              <a:rPr lang="en-US" altLang="zh-CN" dirty="0" smtClean="0"/>
              <a:t>of </a:t>
            </a:r>
            <a:r>
              <a:rPr lang="en-US" dirty="0" smtClean="0"/>
              <a:t>Abstract </a:t>
            </a:r>
            <a:r>
              <a:rPr lang="en-US" dirty="0"/>
              <a:t>factory </a:t>
            </a:r>
            <a:r>
              <a:rPr lang="en-US" dirty="0" smtClean="0"/>
              <a:t>pattern</a:t>
            </a:r>
            <a:endParaRPr lang="x-none" dirty="0">
              <a:latin typeface="微软雅黑" panose="020B0503020204020204" pitchFamily="34" charset="-122"/>
              <a:ea typeface="微软雅黑" panose="020B0503020204020204" pitchFamily="34" charset="-122"/>
            </a:endParaRPr>
          </a:p>
        </p:txBody>
      </p:sp>
      <p:pic>
        <p:nvPicPr>
          <p:cNvPr id="2" name="图片 1" descr="屏幕快照 2018-03-11 上午12.35.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212" y="2155790"/>
            <a:ext cx="6649817" cy="3932343"/>
          </a:xfrm>
          <a:prstGeom prst="rect">
            <a:avLst/>
          </a:prstGeom>
        </p:spPr>
      </p:pic>
      <p:sp>
        <p:nvSpPr>
          <p:cNvPr id="3" name="文本框 2"/>
          <p:cNvSpPr txBox="1"/>
          <p:nvPr/>
        </p:nvSpPr>
        <p:spPr>
          <a:xfrm>
            <a:off x="1286593" y="6316964"/>
            <a:ext cx="6597304" cy="307777"/>
          </a:xfrm>
          <a:prstGeom prst="rect">
            <a:avLst/>
          </a:prstGeom>
          <a:noFill/>
        </p:spPr>
        <p:txBody>
          <a:bodyPr wrap="none" rtlCol="0">
            <a:spAutoFit/>
          </a:bodyPr>
          <a:lstStyle/>
          <a:p>
            <a:r>
              <a:rPr kumimoji="1" lang="en-US" altLang="zh-CN" sz="1400" dirty="0"/>
              <a:t>Figure 15 Abstract Factory Pattern Design Class Diagram - Two Product Classes</a:t>
            </a:r>
            <a:endParaRPr kumimoji="1" lang="zh-CN" altLang="en-US" sz="1400" dirty="0"/>
          </a:p>
        </p:txBody>
      </p:sp>
    </p:spTree>
    <p:extLst>
      <p:ext uri="{BB962C8B-B14F-4D97-AF65-F5344CB8AC3E}">
        <p14:creationId xmlns:p14="http://schemas.microsoft.com/office/powerpoint/2010/main" val="218228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Abstract Factory—Example</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45384" y="5314272"/>
            <a:ext cx="7486650" cy="1259005"/>
          </a:xfrm>
        </p:spPr>
        <p:txBody>
          <a:bodyPr rtlCol="0"/>
          <a:lstStyle/>
          <a:p>
            <a:r>
              <a:rPr lang="en-US" dirty="0"/>
              <a:t>If you need to increase ProductA3 and ProductB3, the factory class class needs to increase the class ConcreteCreator3. In this case, the abstract factory pattern </a:t>
            </a:r>
            <a:r>
              <a:rPr lang="en-US" altLang="zh-CN" dirty="0" smtClean="0"/>
              <a:t>conform to </a:t>
            </a:r>
            <a:r>
              <a:rPr lang="en-US" dirty="0" smtClean="0"/>
              <a:t>the </a:t>
            </a:r>
            <a:r>
              <a:rPr lang="en-US" dirty="0"/>
              <a:t>opening and closing principle.</a:t>
            </a:r>
            <a:endParaRPr lang="x-none" dirty="0">
              <a:latin typeface="微软雅黑" panose="020B0503020204020204" pitchFamily="34" charset="-122"/>
              <a:ea typeface="微软雅黑" panose="020B0503020204020204" pitchFamily="34" charset="-122"/>
            </a:endParaRPr>
          </a:p>
        </p:txBody>
      </p:sp>
      <p:sp>
        <p:nvSpPr>
          <p:cNvPr id="2" name="文本框 1"/>
          <p:cNvSpPr txBox="1"/>
          <p:nvPr/>
        </p:nvSpPr>
        <p:spPr>
          <a:xfrm>
            <a:off x="6735575" y="1955252"/>
            <a:ext cx="2070068" cy="1169551"/>
          </a:xfrm>
          <a:prstGeom prst="rect">
            <a:avLst/>
          </a:prstGeom>
          <a:noFill/>
        </p:spPr>
        <p:txBody>
          <a:bodyPr wrap="square" rtlCol="0">
            <a:spAutoFit/>
          </a:bodyPr>
          <a:lstStyle/>
          <a:p>
            <a:r>
              <a:rPr kumimoji="1" lang="en-US" altLang="zh-CN" sz="1400" dirty="0"/>
              <a:t>Figure 16 Abstract Factory Pattern Design Class Diagram </a:t>
            </a:r>
            <a:r>
              <a:rPr kumimoji="1" lang="en-US" altLang="zh-CN" sz="1400" dirty="0" smtClean="0"/>
              <a:t>–</a:t>
            </a:r>
            <a:r>
              <a:rPr kumimoji="1" lang="en-US" altLang="zh-CN" sz="1400" dirty="0"/>
              <a:t>conform </a:t>
            </a:r>
            <a:r>
              <a:rPr kumimoji="1" lang="en-US" altLang="zh-CN" sz="1400" dirty="0" smtClean="0"/>
              <a:t>to Open </a:t>
            </a:r>
            <a:r>
              <a:rPr kumimoji="1" lang="en-US" altLang="zh-CN" sz="1400" dirty="0"/>
              <a:t>and Close Principles</a:t>
            </a:r>
            <a:endParaRPr kumimoji="1" lang="zh-CN" altLang="en-US" sz="1400" dirty="0"/>
          </a:p>
        </p:txBody>
      </p:sp>
      <p:pic>
        <p:nvPicPr>
          <p:cNvPr id="3" name="图片 2" descr="屏幕快照 2018-03-11 上午12.37.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123" y="1453904"/>
            <a:ext cx="5709236" cy="3775348"/>
          </a:xfrm>
          <a:prstGeom prst="rect">
            <a:avLst/>
          </a:prstGeom>
        </p:spPr>
      </p:pic>
    </p:spTree>
    <p:extLst>
      <p:ext uri="{BB962C8B-B14F-4D97-AF65-F5344CB8AC3E}">
        <p14:creationId xmlns:p14="http://schemas.microsoft.com/office/powerpoint/2010/main" val="218228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a:t>Abstract Factory—Example</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45384" y="5314272"/>
            <a:ext cx="7486650" cy="1259005"/>
          </a:xfrm>
        </p:spPr>
        <p:txBody>
          <a:bodyPr rtlCol="0"/>
          <a:lstStyle/>
          <a:p>
            <a:r>
              <a:rPr lang="en-US" dirty="0"/>
              <a:t>If you want to add a new product hierarchy class, </a:t>
            </a:r>
            <a:r>
              <a:rPr lang="en-US" dirty="0" err="1"/>
              <a:t>ProductC</a:t>
            </a:r>
            <a:r>
              <a:rPr lang="en-US" dirty="0"/>
              <a:t>, you must add a method to each factory real class. +</a:t>
            </a:r>
            <a:r>
              <a:rPr lang="en-US" dirty="0" err="1"/>
              <a:t>getObjC</a:t>
            </a:r>
            <a:r>
              <a:rPr lang="en-US" dirty="0"/>
              <a:t> In this case, the abstract factory pattern does not </a:t>
            </a:r>
            <a:r>
              <a:rPr lang="en-US" altLang="zh-CN" dirty="0" smtClean="0"/>
              <a:t>conform to </a:t>
            </a:r>
            <a:r>
              <a:rPr lang="en-US" dirty="0" smtClean="0"/>
              <a:t>the </a:t>
            </a:r>
            <a:r>
              <a:rPr lang="en-US" dirty="0"/>
              <a:t>opening and closing principle.</a:t>
            </a:r>
            <a:endParaRPr lang="x-none" dirty="0">
              <a:latin typeface="微软雅黑" panose="020B0503020204020204" pitchFamily="34" charset="-122"/>
              <a:ea typeface="微软雅黑" panose="020B0503020204020204" pitchFamily="34" charset="-122"/>
            </a:endParaRPr>
          </a:p>
        </p:txBody>
      </p:sp>
      <p:sp>
        <p:nvSpPr>
          <p:cNvPr id="2" name="文本框 1"/>
          <p:cNvSpPr txBox="1"/>
          <p:nvPr/>
        </p:nvSpPr>
        <p:spPr>
          <a:xfrm>
            <a:off x="6735575" y="1955252"/>
            <a:ext cx="2070068" cy="1169551"/>
          </a:xfrm>
          <a:prstGeom prst="rect">
            <a:avLst/>
          </a:prstGeom>
          <a:noFill/>
        </p:spPr>
        <p:txBody>
          <a:bodyPr wrap="square" rtlCol="0">
            <a:spAutoFit/>
          </a:bodyPr>
          <a:lstStyle/>
          <a:p>
            <a:r>
              <a:rPr kumimoji="1" lang="en-US" altLang="zh-CN" sz="1400" dirty="0"/>
              <a:t>Figure </a:t>
            </a:r>
            <a:r>
              <a:rPr kumimoji="1" lang="en-US" altLang="zh-CN" sz="1400" dirty="0" smtClean="0"/>
              <a:t>1</a:t>
            </a:r>
            <a:r>
              <a:rPr kumimoji="1" lang="en-US" altLang="zh-CN" sz="1400" dirty="0"/>
              <a:t>7 Abstract Factory Pattern Design Class Diagram </a:t>
            </a:r>
            <a:r>
              <a:rPr kumimoji="1" lang="en-US" altLang="zh-CN" sz="1400" dirty="0" smtClean="0"/>
              <a:t>–does not conform </a:t>
            </a:r>
            <a:r>
              <a:rPr kumimoji="1" lang="en-US" altLang="zh-CN" sz="1400" dirty="0"/>
              <a:t>to Open and Close </a:t>
            </a:r>
            <a:r>
              <a:rPr kumimoji="1" lang="en-US" altLang="zh-CN" sz="1400" dirty="0" smtClean="0"/>
              <a:t>Principles</a:t>
            </a:r>
            <a:r>
              <a:rPr kumimoji="1" lang="zh-CN" altLang="en-US" sz="1400" dirty="0" smtClean="0"/>
              <a:t> </a:t>
            </a:r>
            <a:endParaRPr kumimoji="1" lang="zh-CN" altLang="en-US" sz="1400" dirty="0"/>
          </a:p>
        </p:txBody>
      </p:sp>
      <p:pic>
        <p:nvPicPr>
          <p:cNvPr id="4" name="图片 3" descr="屏幕快照 2018-03-11 上午12.40.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612" y="1587597"/>
            <a:ext cx="5693152" cy="3539183"/>
          </a:xfrm>
          <a:prstGeom prst="rect">
            <a:avLst/>
          </a:prstGeom>
        </p:spPr>
      </p:pic>
    </p:spTree>
    <p:extLst>
      <p:ext uri="{BB962C8B-B14F-4D97-AF65-F5344CB8AC3E}">
        <p14:creationId xmlns:p14="http://schemas.microsoft.com/office/powerpoint/2010/main" val="234527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r>
              <a:rPr lang="en-US" altLang="zh-CN" dirty="0"/>
              <a:t>Design Pattern</a:t>
            </a:r>
            <a:endParaRPr lang="en-US" dirty="0">
              <a:latin typeface="微软雅黑" panose="020B0503020204020204" pitchFamily="34" charset="-122"/>
              <a:ea typeface="微软雅黑" panose="020B0503020204020204" pitchFamily="34" charset="-122"/>
            </a:endParaRPr>
          </a:p>
        </p:txBody>
      </p:sp>
      <p:graphicFrame>
        <p:nvGraphicFramePr>
          <p:cNvPr id="16" name="内容占位符 15" descr="示例表格（包含 3 列和 4 行）" title="表格"/>
          <p:cNvGraphicFramePr>
            <a:graphicFrameLocks noGrp="1"/>
          </p:cNvGraphicFramePr>
          <p:nvPr>
            <p:ph sz="half" idx="2"/>
            <p:extLst>
              <p:ext uri="{D42A27DB-BD31-4B8C-83A1-F6EECF244321}">
                <p14:modId xmlns:p14="http://schemas.microsoft.com/office/powerpoint/2010/main" val="3377221520"/>
              </p:ext>
            </p:extLst>
          </p:nvPr>
        </p:nvGraphicFramePr>
        <p:xfrm>
          <a:off x="1241993" y="1427426"/>
          <a:ext cx="6209964" cy="4754880"/>
        </p:xfrm>
        <a:graphic>
          <a:graphicData uri="http://schemas.openxmlformats.org/drawingml/2006/table">
            <a:tbl>
              <a:tblPr firstRow="1" bandRow="1">
                <a:tableStyleId>{5C22544A-7EE6-4342-B048-85BDC9FD1C3A}</a:tableStyleId>
              </a:tblPr>
              <a:tblGrid>
                <a:gridCol w="2394154">
                  <a:extLst>
                    <a:ext uri="{9D8B030D-6E8A-4147-A177-3AD203B41FA5}">
                      <a16:colId xmlns:a16="http://schemas.microsoft.com/office/drawing/2014/main" xmlns="" val="20000"/>
                    </a:ext>
                  </a:extLst>
                </a:gridCol>
                <a:gridCol w="3815810">
                  <a:extLst>
                    <a:ext uri="{9D8B030D-6E8A-4147-A177-3AD203B41FA5}">
                      <a16:colId xmlns:a16="http://schemas.microsoft.com/office/drawing/2014/main" xmlns="" val="20001"/>
                    </a:ext>
                  </a:extLst>
                </a:gridCol>
              </a:tblGrid>
              <a:tr h="365694">
                <a:tc>
                  <a:txBody>
                    <a:bodyPr/>
                    <a:lstStyle/>
                    <a:p>
                      <a:pPr rtl="0"/>
                      <a:r>
                        <a:rPr lang="en-US" altLang="zh-CN" noProof="0" dirty="0" smtClean="0">
                          <a:latin typeface="微软雅黑" panose="020B0503020204020204" pitchFamily="34" charset="-122"/>
                          <a:ea typeface="微软雅黑" panose="020B0503020204020204" pitchFamily="34" charset="-122"/>
                        </a:rPr>
                        <a:t>Purpose</a:t>
                      </a:r>
                      <a:endParaRPr lang="zh-CN" altLang="en-US"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D</a:t>
                      </a:r>
                      <a:r>
                        <a:rPr lang="zh-CN" altLang="zh-CN" noProof="0" dirty="0" smtClean="0">
                          <a:latin typeface="微软雅黑" panose="020B0503020204020204" pitchFamily="34" charset="-122"/>
                          <a:ea typeface="微软雅黑" panose="020B0503020204020204" pitchFamily="34" charset="-122"/>
                        </a:rPr>
                        <a:t>e</a:t>
                      </a:r>
                      <a:r>
                        <a:rPr lang="en-US" altLang="zh-CN" noProof="0" dirty="0" smtClean="0">
                          <a:latin typeface="微软雅黑" panose="020B0503020204020204" pitchFamily="34" charset="-122"/>
                          <a:ea typeface="微软雅黑" panose="020B0503020204020204" pitchFamily="34" charset="-122"/>
                        </a:rPr>
                        <a:t>sign</a:t>
                      </a:r>
                      <a:r>
                        <a:rPr lang="zh-CN" altLang="en-US" noProof="0" dirty="0" smtClean="0">
                          <a:latin typeface="微软雅黑" panose="020B0503020204020204" pitchFamily="34" charset="-122"/>
                          <a:ea typeface="微软雅黑" panose="020B0503020204020204" pitchFamily="34" charset="-122"/>
                        </a:rPr>
                        <a:t> </a:t>
                      </a:r>
                      <a:r>
                        <a:rPr lang="en-US" altLang="zh-CN" noProof="0" dirty="0" smtClean="0">
                          <a:latin typeface="微软雅黑" panose="020B0503020204020204" pitchFamily="34" charset="-122"/>
                          <a:ea typeface="微软雅黑" panose="020B0503020204020204" pitchFamily="34" charset="-122"/>
                        </a:rPr>
                        <a:t>pattern</a:t>
                      </a:r>
                      <a:endParaRPr lang="en-US" altLang="zh-CN" noProof="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0"/>
                  </a:ext>
                </a:extLst>
              </a:tr>
              <a:tr h="365694">
                <a:tc rowSpan="5">
                  <a:txBody>
                    <a:bodyPr/>
                    <a:lstStyle/>
                    <a:p>
                      <a:pPr rtl="0"/>
                      <a:r>
                        <a:rPr lang="en-US" altLang="zh-CN" noProof="0" dirty="0" smtClean="0">
                          <a:latin typeface="微软雅黑" panose="020B0503020204020204" pitchFamily="34" charset="-122"/>
                          <a:ea typeface="微软雅黑" panose="020B0503020204020204" pitchFamily="34" charset="-122"/>
                        </a:rPr>
                        <a:t>Creational</a:t>
                      </a:r>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Abstract</a:t>
                      </a:r>
                      <a:r>
                        <a:rPr lang="zh-CN" altLang="en-US" noProof="0" dirty="0" smtClean="0">
                          <a:latin typeface="微软雅黑" panose="020B0503020204020204" pitchFamily="34" charset="-122"/>
                          <a:ea typeface="微软雅黑" panose="020B0503020204020204" pitchFamily="34" charset="-122"/>
                        </a:rPr>
                        <a:t> </a:t>
                      </a:r>
                      <a:r>
                        <a:rPr lang="en-US" altLang="zh-CN" noProof="0" dirty="0" smtClean="0">
                          <a:latin typeface="微软雅黑" panose="020B0503020204020204" pitchFamily="34" charset="-122"/>
                          <a:ea typeface="微软雅黑" panose="020B0503020204020204" pitchFamily="34" charset="-122"/>
                        </a:rPr>
                        <a:t>Factory</a:t>
                      </a:r>
                      <a:endParaRPr lang="zh-CN" altLang="en-US" noProof="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1"/>
                  </a:ext>
                </a:extLst>
              </a:tr>
              <a:tr h="365694">
                <a:tc vMerge="1">
                  <a:txBody>
                    <a:bodyPr/>
                    <a:lstStyle/>
                    <a:p>
                      <a:pPr rtl="0"/>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Builder</a:t>
                      </a:r>
                      <a:r>
                        <a:rPr lang="zh-CN" altLang="en-US" noProof="0" dirty="0" smtClean="0">
                          <a:latin typeface="微软雅黑" panose="020B0503020204020204" pitchFamily="34" charset="-122"/>
                          <a:ea typeface="微软雅黑" panose="020B0503020204020204" pitchFamily="34" charset="-122"/>
                        </a:rPr>
                        <a:t> </a:t>
                      </a:r>
                      <a:endParaRPr lang="zh-CN" altLang="en-US" noProof="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2"/>
                  </a:ext>
                </a:extLst>
              </a:tr>
              <a:tr h="365694">
                <a:tc vMerge="1">
                  <a:txBody>
                    <a:bodyPr/>
                    <a:lstStyle/>
                    <a:p>
                      <a:pPr rtl="0"/>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Factory</a:t>
                      </a:r>
                      <a:r>
                        <a:rPr lang="zh-CN" altLang="en-US" noProof="0" dirty="0" smtClean="0">
                          <a:latin typeface="微软雅黑" panose="020B0503020204020204" pitchFamily="34" charset="-122"/>
                          <a:ea typeface="微软雅黑" panose="020B0503020204020204" pitchFamily="34" charset="-122"/>
                        </a:rPr>
                        <a:t> </a:t>
                      </a:r>
                      <a:r>
                        <a:rPr lang="en-US" altLang="zh-CN" noProof="0" dirty="0" smtClean="0">
                          <a:latin typeface="微软雅黑" panose="020B0503020204020204" pitchFamily="34" charset="-122"/>
                          <a:ea typeface="微软雅黑" panose="020B0503020204020204" pitchFamily="34" charset="-122"/>
                        </a:rPr>
                        <a:t>Method</a:t>
                      </a:r>
                      <a:endParaRPr lang="zh-CN" altLang="en-US" noProof="0" dirty="0">
                        <a:latin typeface="微软雅黑" panose="020B0503020204020204" pitchFamily="34" charset="-122"/>
                        <a:ea typeface="微软雅黑" panose="020B0503020204020204" pitchFamily="34" charset="-122"/>
                      </a:endParaRPr>
                    </a:p>
                  </a:txBody>
                  <a:tcPr anchor="ctr"/>
                </a:tc>
              </a:tr>
              <a:tr h="365694">
                <a:tc vMerge="1">
                  <a:txBody>
                    <a:bodyPr/>
                    <a:lstStyle/>
                    <a:p>
                      <a:pPr rtl="0"/>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Prototype</a:t>
                      </a:r>
                      <a:r>
                        <a:rPr lang="zh-CN" altLang="en-US" noProof="0" dirty="0" smtClean="0">
                          <a:latin typeface="微软雅黑" panose="020B0503020204020204" pitchFamily="34" charset="-122"/>
                          <a:ea typeface="微软雅黑" panose="020B0503020204020204" pitchFamily="34" charset="-122"/>
                        </a:rPr>
                        <a:t> </a:t>
                      </a:r>
                      <a:endParaRPr lang="zh-CN" altLang="en-US" noProof="0" dirty="0">
                        <a:latin typeface="微软雅黑" panose="020B0503020204020204" pitchFamily="34" charset="-122"/>
                        <a:ea typeface="微软雅黑" panose="020B0503020204020204" pitchFamily="34" charset="-122"/>
                      </a:endParaRPr>
                    </a:p>
                  </a:txBody>
                  <a:tcPr anchor="ctr"/>
                </a:tc>
              </a:tr>
              <a:tr h="365694">
                <a:tc vMerge="1">
                  <a:txBody>
                    <a:bodyPr/>
                    <a:lstStyle/>
                    <a:p>
                      <a:pPr rtl="0"/>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Singleton</a:t>
                      </a:r>
                      <a:r>
                        <a:rPr lang="zh-CN" altLang="en-US" noProof="0" dirty="0" smtClean="0">
                          <a:latin typeface="微软雅黑" panose="020B0503020204020204" pitchFamily="34" charset="-122"/>
                          <a:ea typeface="微软雅黑" panose="020B0503020204020204" pitchFamily="34" charset="-122"/>
                        </a:rPr>
                        <a:t> </a:t>
                      </a:r>
                      <a:endParaRPr lang="zh-CN" altLang="en-US" noProof="0" dirty="0">
                        <a:latin typeface="微软雅黑" panose="020B0503020204020204" pitchFamily="34" charset="-122"/>
                        <a:ea typeface="微软雅黑" panose="020B0503020204020204" pitchFamily="34" charset="-122"/>
                      </a:endParaRPr>
                    </a:p>
                  </a:txBody>
                  <a:tcPr anchor="ctr"/>
                </a:tc>
              </a:tr>
              <a:tr h="365694">
                <a:tc rowSpan="7">
                  <a:txBody>
                    <a:bodyPr/>
                    <a:lstStyle/>
                    <a:p>
                      <a:pPr rtl="0"/>
                      <a:r>
                        <a:rPr lang="en-US" altLang="zh-CN" noProof="0" dirty="0" smtClean="0">
                          <a:latin typeface="微软雅黑" panose="020B0503020204020204" pitchFamily="34" charset="-122"/>
                          <a:ea typeface="微软雅黑" panose="020B0503020204020204" pitchFamily="34" charset="-122"/>
                        </a:rPr>
                        <a:t>Structure</a:t>
                      </a:r>
                      <a:r>
                        <a:rPr lang="zh-CN" altLang="en-US" noProof="0" dirty="0" smtClean="0">
                          <a:latin typeface="微软雅黑" panose="020B0503020204020204" pitchFamily="34" charset="-122"/>
                          <a:ea typeface="微软雅黑" panose="020B0503020204020204" pitchFamily="34" charset="-122"/>
                        </a:rPr>
                        <a:t> </a:t>
                      </a:r>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Adapter</a:t>
                      </a:r>
                      <a:r>
                        <a:rPr lang="zh-CN" altLang="en-US" noProof="0" dirty="0" smtClean="0">
                          <a:latin typeface="微软雅黑" panose="020B0503020204020204" pitchFamily="34" charset="-122"/>
                          <a:ea typeface="微软雅黑" panose="020B0503020204020204" pitchFamily="34" charset="-122"/>
                        </a:rPr>
                        <a:t> </a:t>
                      </a:r>
                      <a:endParaRPr lang="zh-CN" altLang="en-US" noProof="0" dirty="0">
                        <a:latin typeface="微软雅黑" panose="020B0503020204020204" pitchFamily="34" charset="-122"/>
                        <a:ea typeface="微软雅黑" panose="020B0503020204020204" pitchFamily="34" charset="-122"/>
                      </a:endParaRPr>
                    </a:p>
                  </a:txBody>
                  <a:tcPr anchor="ctr"/>
                </a:tc>
              </a:tr>
              <a:tr h="365694">
                <a:tc vMerge="1">
                  <a:txBody>
                    <a:bodyPr/>
                    <a:lstStyle/>
                    <a:p>
                      <a:pPr rtl="0"/>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Bridge</a:t>
                      </a:r>
                      <a:r>
                        <a:rPr lang="zh-CN" altLang="en-US" noProof="0" dirty="0" smtClean="0">
                          <a:latin typeface="微软雅黑" panose="020B0503020204020204" pitchFamily="34" charset="-122"/>
                          <a:ea typeface="微软雅黑" panose="020B0503020204020204" pitchFamily="34" charset="-122"/>
                        </a:rPr>
                        <a:t> </a:t>
                      </a:r>
                      <a:endParaRPr lang="zh-CN" altLang="en-US" noProof="0" dirty="0">
                        <a:latin typeface="微软雅黑" panose="020B0503020204020204" pitchFamily="34" charset="-122"/>
                        <a:ea typeface="微软雅黑" panose="020B0503020204020204" pitchFamily="34" charset="-122"/>
                      </a:endParaRPr>
                    </a:p>
                  </a:txBody>
                  <a:tcPr anchor="ctr"/>
                </a:tc>
              </a:tr>
              <a:tr h="365694">
                <a:tc vMerge="1">
                  <a:txBody>
                    <a:bodyPr/>
                    <a:lstStyle/>
                    <a:p>
                      <a:pPr rtl="0"/>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Composite</a:t>
                      </a:r>
                      <a:r>
                        <a:rPr lang="zh-CN" altLang="en-US" noProof="0" dirty="0" smtClean="0">
                          <a:latin typeface="微软雅黑" panose="020B0503020204020204" pitchFamily="34" charset="-122"/>
                          <a:ea typeface="微软雅黑" panose="020B0503020204020204" pitchFamily="34" charset="-122"/>
                        </a:rPr>
                        <a:t> </a:t>
                      </a:r>
                      <a:endParaRPr lang="zh-CN" altLang="en-US" noProof="0" dirty="0">
                        <a:latin typeface="微软雅黑" panose="020B0503020204020204" pitchFamily="34" charset="-122"/>
                        <a:ea typeface="微软雅黑" panose="020B0503020204020204" pitchFamily="34" charset="-122"/>
                      </a:endParaRPr>
                    </a:p>
                  </a:txBody>
                  <a:tcPr anchor="ctr"/>
                </a:tc>
              </a:tr>
              <a:tr h="365694">
                <a:tc vMerge="1">
                  <a:txBody>
                    <a:bodyPr/>
                    <a:lstStyle/>
                    <a:p>
                      <a:pPr rtl="0"/>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Decorator</a:t>
                      </a:r>
                      <a:r>
                        <a:rPr lang="zh-CN" altLang="en-US" noProof="0" dirty="0" smtClean="0">
                          <a:latin typeface="微软雅黑" panose="020B0503020204020204" pitchFamily="34" charset="-122"/>
                          <a:ea typeface="微软雅黑" panose="020B0503020204020204" pitchFamily="34" charset="-122"/>
                        </a:rPr>
                        <a:t> </a:t>
                      </a:r>
                      <a:endParaRPr lang="zh-CN" altLang="en-US" noProof="0" dirty="0">
                        <a:latin typeface="微软雅黑" panose="020B0503020204020204" pitchFamily="34" charset="-122"/>
                        <a:ea typeface="微软雅黑" panose="020B0503020204020204" pitchFamily="34" charset="-122"/>
                      </a:endParaRPr>
                    </a:p>
                  </a:txBody>
                  <a:tcPr anchor="ctr"/>
                </a:tc>
              </a:tr>
              <a:tr h="365694">
                <a:tc vMerge="1">
                  <a:txBody>
                    <a:bodyPr/>
                    <a:lstStyle/>
                    <a:p>
                      <a:pPr rtl="0"/>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Façade</a:t>
                      </a:r>
                      <a:r>
                        <a:rPr lang="zh-CN" altLang="en-US" noProof="0" dirty="0" smtClean="0">
                          <a:latin typeface="微软雅黑" panose="020B0503020204020204" pitchFamily="34" charset="-122"/>
                          <a:ea typeface="微软雅黑" panose="020B0503020204020204" pitchFamily="34" charset="-122"/>
                        </a:rPr>
                        <a:t> </a:t>
                      </a:r>
                      <a:endParaRPr lang="zh-CN" altLang="en-US" noProof="0" dirty="0">
                        <a:latin typeface="微软雅黑" panose="020B0503020204020204" pitchFamily="34" charset="-122"/>
                        <a:ea typeface="微软雅黑" panose="020B0503020204020204" pitchFamily="34" charset="-122"/>
                      </a:endParaRPr>
                    </a:p>
                  </a:txBody>
                  <a:tcPr anchor="ctr"/>
                </a:tc>
              </a:tr>
              <a:tr h="365694">
                <a:tc vMerge="1">
                  <a:txBody>
                    <a:bodyPr/>
                    <a:lstStyle/>
                    <a:p>
                      <a:pPr rtl="0"/>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err="1" smtClean="0">
                          <a:latin typeface="微软雅黑" panose="020B0503020204020204" pitchFamily="34" charset="-122"/>
                          <a:ea typeface="微软雅黑" panose="020B0503020204020204" pitchFamily="34" charset="-122"/>
                        </a:rPr>
                        <a:t>Flyweigh</a:t>
                      </a:r>
                      <a:r>
                        <a:rPr lang="zh-CN" altLang="en-US" noProof="0" dirty="0" smtClean="0">
                          <a:latin typeface="微软雅黑" panose="020B0503020204020204" pitchFamily="34" charset="-122"/>
                          <a:ea typeface="微软雅黑" panose="020B0503020204020204" pitchFamily="34" charset="-122"/>
                        </a:rPr>
                        <a:t> </a:t>
                      </a:r>
                      <a:endParaRPr lang="zh-CN" altLang="en-US" noProof="0" dirty="0">
                        <a:latin typeface="微软雅黑" panose="020B0503020204020204" pitchFamily="34" charset="-122"/>
                        <a:ea typeface="微软雅黑" panose="020B0503020204020204" pitchFamily="34" charset="-122"/>
                      </a:endParaRPr>
                    </a:p>
                  </a:txBody>
                  <a:tcPr anchor="ctr"/>
                </a:tc>
              </a:tr>
              <a:tr h="365694">
                <a:tc vMerge="1">
                  <a:txBody>
                    <a:bodyPr/>
                    <a:lstStyle/>
                    <a:p>
                      <a:pPr rtl="0"/>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Proxy</a:t>
                      </a:r>
                      <a:r>
                        <a:rPr lang="zh-CN" altLang="en-US" noProof="0" dirty="0" smtClean="0">
                          <a:latin typeface="微软雅黑" panose="020B0503020204020204" pitchFamily="34" charset="-122"/>
                          <a:ea typeface="微软雅黑" panose="020B0503020204020204" pitchFamily="34" charset="-122"/>
                        </a:rPr>
                        <a:t> </a:t>
                      </a:r>
                      <a:endParaRPr lang="zh-CN" altLang="en-US" noProof="0" dirty="0">
                        <a:latin typeface="微软雅黑" panose="020B0503020204020204" pitchFamily="34" charset="-122"/>
                        <a:ea typeface="微软雅黑" panose="020B0503020204020204" pitchFamily="34" charset="-122"/>
                      </a:endParaRPr>
                    </a:p>
                  </a:txBody>
                  <a:tcPr anchor="ctr"/>
                </a:tc>
              </a:tr>
            </a:tbl>
          </a:graphicData>
        </a:graphic>
      </p:graphicFrame>
    </p:spTree>
    <p:extLst>
      <p:ext uri="{BB962C8B-B14F-4D97-AF65-F5344CB8AC3E}">
        <p14:creationId xmlns:p14="http://schemas.microsoft.com/office/powerpoint/2010/main" val="285378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r>
              <a:rPr lang="en-US" altLang="zh-CN" dirty="0"/>
              <a:t>Design Pattern</a:t>
            </a:r>
            <a:endParaRPr lang="en-US" dirty="0">
              <a:latin typeface="微软雅黑" panose="020B0503020204020204" pitchFamily="34" charset="-122"/>
              <a:ea typeface="微软雅黑" panose="020B0503020204020204" pitchFamily="34" charset="-122"/>
            </a:endParaRPr>
          </a:p>
        </p:txBody>
      </p:sp>
      <p:graphicFrame>
        <p:nvGraphicFramePr>
          <p:cNvPr id="16" name="内容占位符 15" descr="示例表格（包含 3 列和 4 行）" title="表格"/>
          <p:cNvGraphicFramePr>
            <a:graphicFrameLocks noGrp="1"/>
          </p:cNvGraphicFramePr>
          <p:nvPr>
            <p:ph sz="half" idx="2"/>
            <p:extLst>
              <p:ext uri="{D42A27DB-BD31-4B8C-83A1-F6EECF244321}">
                <p14:modId xmlns:p14="http://schemas.microsoft.com/office/powerpoint/2010/main" val="3456503775"/>
              </p:ext>
            </p:extLst>
          </p:nvPr>
        </p:nvGraphicFramePr>
        <p:xfrm>
          <a:off x="1241993" y="1427426"/>
          <a:ext cx="6209964" cy="4754880"/>
        </p:xfrm>
        <a:graphic>
          <a:graphicData uri="http://schemas.openxmlformats.org/drawingml/2006/table">
            <a:tbl>
              <a:tblPr firstRow="1" bandRow="1">
                <a:tableStyleId>{5C22544A-7EE6-4342-B048-85BDC9FD1C3A}</a:tableStyleId>
              </a:tblPr>
              <a:tblGrid>
                <a:gridCol w="2394154">
                  <a:extLst>
                    <a:ext uri="{9D8B030D-6E8A-4147-A177-3AD203B41FA5}">
                      <a16:colId xmlns:a16="http://schemas.microsoft.com/office/drawing/2014/main" xmlns="" val="20000"/>
                    </a:ext>
                  </a:extLst>
                </a:gridCol>
                <a:gridCol w="3815810">
                  <a:extLst>
                    <a:ext uri="{9D8B030D-6E8A-4147-A177-3AD203B41FA5}">
                      <a16:colId xmlns:a16="http://schemas.microsoft.com/office/drawing/2014/main" xmlns="" val="20001"/>
                    </a:ext>
                  </a:extLst>
                </a:gridCol>
              </a:tblGrid>
              <a:tr h="365694">
                <a:tc>
                  <a:txBody>
                    <a:bodyPr/>
                    <a:lstStyle/>
                    <a:p>
                      <a:pPr rtl="0"/>
                      <a:r>
                        <a:rPr lang="en-US" altLang="zh-CN" noProof="0" dirty="0" smtClean="0">
                          <a:latin typeface="微软雅黑" panose="020B0503020204020204" pitchFamily="34" charset="-122"/>
                          <a:ea typeface="微软雅黑" panose="020B0503020204020204" pitchFamily="34" charset="-122"/>
                        </a:rPr>
                        <a:t>Purpose</a:t>
                      </a:r>
                      <a:endParaRPr lang="zh-CN" altLang="en-US"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D</a:t>
                      </a:r>
                      <a:r>
                        <a:rPr lang="zh-CN" altLang="zh-CN" noProof="0" dirty="0" smtClean="0">
                          <a:latin typeface="微软雅黑" panose="020B0503020204020204" pitchFamily="34" charset="-122"/>
                          <a:ea typeface="微软雅黑" panose="020B0503020204020204" pitchFamily="34" charset="-122"/>
                        </a:rPr>
                        <a:t>e</a:t>
                      </a:r>
                      <a:r>
                        <a:rPr lang="en-US" altLang="zh-CN" noProof="0" dirty="0" smtClean="0">
                          <a:latin typeface="微软雅黑" panose="020B0503020204020204" pitchFamily="34" charset="-122"/>
                          <a:ea typeface="微软雅黑" panose="020B0503020204020204" pitchFamily="34" charset="-122"/>
                        </a:rPr>
                        <a:t>sign</a:t>
                      </a:r>
                      <a:r>
                        <a:rPr lang="zh-CN" altLang="en-US" noProof="0" dirty="0" smtClean="0">
                          <a:latin typeface="微软雅黑" panose="020B0503020204020204" pitchFamily="34" charset="-122"/>
                          <a:ea typeface="微软雅黑" panose="020B0503020204020204" pitchFamily="34" charset="-122"/>
                        </a:rPr>
                        <a:t> </a:t>
                      </a:r>
                      <a:r>
                        <a:rPr lang="en-US" altLang="zh-CN" noProof="0" dirty="0" smtClean="0">
                          <a:latin typeface="微软雅黑" panose="020B0503020204020204" pitchFamily="34" charset="-122"/>
                          <a:ea typeface="微软雅黑" panose="020B0503020204020204" pitchFamily="34" charset="-122"/>
                        </a:rPr>
                        <a:t>pattern</a:t>
                      </a:r>
                      <a:endParaRPr lang="en-US" altLang="zh-CN" noProof="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0"/>
                  </a:ext>
                </a:extLst>
              </a:tr>
              <a:tr h="365694">
                <a:tc rowSpan="12">
                  <a:txBody>
                    <a:bodyPr/>
                    <a:lstStyle/>
                    <a:p>
                      <a:pPr rtl="0"/>
                      <a:r>
                        <a:rPr lang="en-US" altLang="zh-CN" noProof="0" dirty="0" smtClean="0">
                          <a:latin typeface="微软雅黑" panose="020B0503020204020204" pitchFamily="34" charset="-122"/>
                          <a:ea typeface="微软雅黑" panose="020B0503020204020204" pitchFamily="34" charset="-122"/>
                        </a:rPr>
                        <a:t>Behavioral</a:t>
                      </a:r>
                      <a:r>
                        <a:rPr lang="zh-CN" altLang="en-US" noProof="0" dirty="0" smtClean="0">
                          <a:latin typeface="微软雅黑" panose="020B0503020204020204" pitchFamily="34" charset="-122"/>
                          <a:ea typeface="微软雅黑" panose="020B0503020204020204" pitchFamily="34" charset="-122"/>
                        </a:rPr>
                        <a:t> </a:t>
                      </a:r>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Chain</a:t>
                      </a:r>
                      <a:r>
                        <a:rPr lang="zh-CN" altLang="en-US" noProof="0" dirty="0" smtClean="0">
                          <a:latin typeface="微软雅黑" panose="020B0503020204020204" pitchFamily="34" charset="-122"/>
                          <a:ea typeface="微软雅黑" panose="020B0503020204020204" pitchFamily="34" charset="-122"/>
                        </a:rPr>
                        <a:t> </a:t>
                      </a:r>
                      <a:r>
                        <a:rPr lang="en-US" altLang="zh-CN" noProof="0" dirty="0" smtClean="0">
                          <a:latin typeface="微软雅黑" panose="020B0503020204020204" pitchFamily="34" charset="-122"/>
                          <a:ea typeface="微软雅黑" panose="020B0503020204020204" pitchFamily="34" charset="-122"/>
                        </a:rPr>
                        <a:t>of</a:t>
                      </a:r>
                      <a:r>
                        <a:rPr lang="zh-CN" altLang="en-US" noProof="0" dirty="0" smtClean="0">
                          <a:latin typeface="微软雅黑" panose="020B0503020204020204" pitchFamily="34" charset="-122"/>
                          <a:ea typeface="微软雅黑" panose="020B0503020204020204" pitchFamily="34" charset="-122"/>
                        </a:rPr>
                        <a:t> </a:t>
                      </a:r>
                      <a:r>
                        <a:rPr lang="zh-CN" altLang="zh-CN" noProof="0" dirty="0" smtClean="0">
                          <a:latin typeface="微软雅黑" panose="020B0503020204020204" pitchFamily="34" charset="-122"/>
                          <a:ea typeface="微软雅黑" panose="020B0503020204020204" pitchFamily="34" charset="-122"/>
                        </a:rPr>
                        <a:t>R</a:t>
                      </a:r>
                      <a:r>
                        <a:rPr lang="en-US" altLang="zh-CN" noProof="0" dirty="0" err="1" smtClean="0">
                          <a:latin typeface="微软雅黑" panose="020B0503020204020204" pitchFamily="34" charset="-122"/>
                          <a:ea typeface="微软雅黑" panose="020B0503020204020204" pitchFamily="34" charset="-122"/>
                        </a:rPr>
                        <a:t>esponsibility</a:t>
                      </a:r>
                      <a:endParaRPr lang="zh-CN" altLang="en-US" noProof="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1"/>
                  </a:ext>
                </a:extLst>
              </a:tr>
              <a:tr h="365694">
                <a:tc vMerge="1">
                  <a:txBody>
                    <a:bodyPr/>
                    <a:lstStyle/>
                    <a:p>
                      <a:pPr rtl="0"/>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Command</a:t>
                      </a:r>
                      <a:endParaRPr lang="zh-CN" altLang="en-US" noProof="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xmlns="" val="10002"/>
                  </a:ext>
                </a:extLst>
              </a:tr>
              <a:tr h="365694">
                <a:tc vMerge="1">
                  <a:txBody>
                    <a:bodyPr/>
                    <a:lstStyle/>
                    <a:p>
                      <a:pPr rtl="0"/>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Interpreter</a:t>
                      </a:r>
                      <a:endParaRPr lang="zh-CN" altLang="en-US" noProof="0" dirty="0">
                        <a:latin typeface="微软雅黑" panose="020B0503020204020204" pitchFamily="34" charset="-122"/>
                        <a:ea typeface="微软雅黑" panose="020B0503020204020204" pitchFamily="34" charset="-122"/>
                      </a:endParaRPr>
                    </a:p>
                  </a:txBody>
                  <a:tcPr anchor="ctr"/>
                </a:tc>
              </a:tr>
              <a:tr h="365694">
                <a:tc vMerge="1">
                  <a:txBody>
                    <a:bodyPr/>
                    <a:lstStyle/>
                    <a:p>
                      <a:pPr rtl="0"/>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Iterator</a:t>
                      </a:r>
                      <a:endParaRPr lang="zh-CN" altLang="en-US" noProof="0" dirty="0">
                        <a:latin typeface="微软雅黑" panose="020B0503020204020204" pitchFamily="34" charset="-122"/>
                        <a:ea typeface="微软雅黑" panose="020B0503020204020204" pitchFamily="34" charset="-122"/>
                      </a:endParaRPr>
                    </a:p>
                  </a:txBody>
                  <a:tcPr anchor="ctr"/>
                </a:tc>
              </a:tr>
              <a:tr h="365694">
                <a:tc vMerge="1">
                  <a:txBody>
                    <a:bodyPr/>
                    <a:lstStyle/>
                    <a:p>
                      <a:pPr rtl="0"/>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Mediator</a:t>
                      </a:r>
                      <a:endParaRPr lang="zh-CN" altLang="en-US" noProof="0" dirty="0">
                        <a:latin typeface="微软雅黑" panose="020B0503020204020204" pitchFamily="34" charset="-122"/>
                        <a:ea typeface="微软雅黑" panose="020B0503020204020204" pitchFamily="34" charset="-122"/>
                      </a:endParaRPr>
                    </a:p>
                  </a:txBody>
                  <a:tcPr anchor="ctr"/>
                </a:tc>
              </a:tr>
              <a:tr h="365694">
                <a:tc vMerge="1">
                  <a:txBody>
                    <a:bodyPr/>
                    <a:lstStyle/>
                    <a:p>
                      <a:pPr rtl="0"/>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Memento</a:t>
                      </a:r>
                      <a:endParaRPr lang="zh-CN" altLang="en-US" noProof="0" dirty="0">
                        <a:latin typeface="微软雅黑" panose="020B0503020204020204" pitchFamily="34" charset="-122"/>
                        <a:ea typeface="微软雅黑" panose="020B0503020204020204" pitchFamily="34" charset="-122"/>
                      </a:endParaRPr>
                    </a:p>
                  </a:txBody>
                  <a:tcPr anchor="ctr"/>
                </a:tc>
              </a:tr>
              <a:tr h="365694">
                <a:tc vMerge="1">
                  <a:txBody>
                    <a:bodyPr/>
                    <a:lstStyle/>
                    <a:p>
                      <a:pPr rtl="0"/>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Observer</a:t>
                      </a:r>
                      <a:endParaRPr lang="zh-CN" altLang="en-US" noProof="0" dirty="0">
                        <a:latin typeface="微软雅黑" panose="020B0503020204020204" pitchFamily="34" charset="-122"/>
                        <a:ea typeface="微软雅黑" panose="020B0503020204020204" pitchFamily="34" charset="-122"/>
                      </a:endParaRPr>
                    </a:p>
                  </a:txBody>
                  <a:tcPr anchor="ctr"/>
                </a:tc>
              </a:tr>
              <a:tr h="365694">
                <a:tc vMerge="1">
                  <a:txBody>
                    <a:bodyPr/>
                    <a:lstStyle/>
                    <a:p>
                      <a:pPr rtl="0"/>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State</a:t>
                      </a:r>
                      <a:endParaRPr lang="zh-CN" altLang="en-US" noProof="0" dirty="0">
                        <a:latin typeface="微软雅黑" panose="020B0503020204020204" pitchFamily="34" charset="-122"/>
                        <a:ea typeface="微软雅黑" panose="020B0503020204020204" pitchFamily="34" charset="-122"/>
                      </a:endParaRPr>
                    </a:p>
                  </a:txBody>
                  <a:tcPr anchor="ctr"/>
                </a:tc>
              </a:tr>
              <a:tr h="365694">
                <a:tc vMerge="1">
                  <a:txBody>
                    <a:bodyPr/>
                    <a:lstStyle/>
                    <a:p>
                      <a:pPr rtl="0"/>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Strategy</a:t>
                      </a:r>
                      <a:endParaRPr lang="zh-CN" altLang="en-US" noProof="0" dirty="0">
                        <a:latin typeface="微软雅黑" panose="020B0503020204020204" pitchFamily="34" charset="-122"/>
                        <a:ea typeface="微软雅黑" panose="020B0503020204020204" pitchFamily="34" charset="-122"/>
                      </a:endParaRPr>
                    </a:p>
                  </a:txBody>
                  <a:tcPr anchor="ctr"/>
                </a:tc>
              </a:tr>
              <a:tr h="365694">
                <a:tc vMerge="1">
                  <a:txBody>
                    <a:bodyPr/>
                    <a:lstStyle/>
                    <a:p>
                      <a:pPr rtl="0"/>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Template</a:t>
                      </a:r>
                      <a:r>
                        <a:rPr lang="zh-CN" altLang="en-US" noProof="0" dirty="0" smtClean="0">
                          <a:latin typeface="微软雅黑" panose="020B0503020204020204" pitchFamily="34" charset="-122"/>
                          <a:ea typeface="微软雅黑" panose="020B0503020204020204" pitchFamily="34" charset="-122"/>
                        </a:rPr>
                        <a:t> </a:t>
                      </a:r>
                      <a:r>
                        <a:rPr lang="en-US" altLang="zh-CN" noProof="0" dirty="0" smtClean="0">
                          <a:latin typeface="微软雅黑" panose="020B0503020204020204" pitchFamily="34" charset="-122"/>
                          <a:ea typeface="微软雅黑" panose="020B0503020204020204" pitchFamily="34" charset="-122"/>
                        </a:rPr>
                        <a:t>Method</a:t>
                      </a:r>
                      <a:endParaRPr lang="zh-CN" altLang="en-US" noProof="0" dirty="0">
                        <a:latin typeface="微软雅黑" panose="020B0503020204020204" pitchFamily="34" charset="-122"/>
                        <a:ea typeface="微软雅黑" panose="020B0503020204020204" pitchFamily="34" charset="-122"/>
                      </a:endParaRPr>
                    </a:p>
                  </a:txBody>
                  <a:tcPr anchor="ctr"/>
                </a:tc>
              </a:tr>
              <a:tr h="365694">
                <a:tc vMerge="1">
                  <a:txBody>
                    <a:bodyPr/>
                    <a:lstStyle/>
                    <a:p>
                      <a:pPr rtl="0"/>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r>
                        <a:rPr lang="en-US" altLang="zh-CN" noProof="0" dirty="0" smtClean="0">
                          <a:latin typeface="微软雅黑" panose="020B0503020204020204" pitchFamily="34" charset="-122"/>
                          <a:ea typeface="微软雅黑" panose="020B0503020204020204" pitchFamily="34" charset="-122"/>
                        </a:rPr>
                        <a:t>Visitor</a:t>
                      </a:r>
                      <a:endParaRPr lang="zh-CN" altLang="en-US" noProof="0" dirty="0">
                        <a:latin typeface="微软雅黑" panose="020B0503020204020204" pitchFamily="34" charset="-122"/>
                        <a:ea typeface="微软雅黑" panose="020B0503020204020204" pitchFamily="34" charset="-122"/>
                      </a:endParaRPr>
                    </a:p>
                  </a:txBody>
                  <a:tcPr anchor="ctr"/>
                </a:tc>
              </a:tr>
              <a:tr h="365694">
                <a:tc vMerge="1">
                  <a:txBody>
                    <a:bodyPr/>
                    <a:lstStyle/>
                    <a:p>
                      <a:pPr rtl="0"/>
                      <a:endParaRPr lang="en-US" altLang="zh-CN" noProof="0" dirty="0">
                        <a:latin typeface="微软雅黑" panose="020B0503020204020204" pitchFamily="34" charset="-122"/>
                        <a:ea typeface="微软雅黑" panose="020B0503020204020204" pitchFamily="34" charset="-122"/>
                      </a:endParaRPr>
                    </a:p>
                  </a:txBody>
                  <a:tcPr anchor="ctr"/>
                </a:tc>
                <a:tc>
                  <a:txBody>
                    <a:bodyPr/>
                    <a:lstStyle/>
                    <a:p>
                      <a:pPr algn="ctr" rtl="0"/>
                      <a:endParaRPr lang="zh-CN" altLang="en-US" noProof="0" dirty="0">
                        <a:latin typeface="微软雅黑" panose="020B0503020204020204" pitchFamily="34" charset="-122"/>
                        <a:ea typeface="微软雅黑" panose="020B0503020204020204" pitchFamily="34" charset="-122"/>
                      </a:endParaRPr>
                    </a:p>
                  </a:txBody>
                  <a:tcPr anchor="ctr"/>
                </a:tc>
              </a:tr>
            </a:tbl>
          </a:graphicData>
        </a:graphic>
      </p:graphicFrame>
    </p:spTree>
    <p:extLst>
      <p:ext uri="{BB962C8B-B14F-4D97-AF65-F5344CB8AC3E}">
        <p14:creationId xmlns:p14="http://schemas.microsoft.com/office/powerpoint/2010/main" val="282866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smtClean="0"/>
              <a:t>Creational</a:t>
            </a:r>
            <a:r>
              <a:rPr lang="zh-CN" altLang="en-US" dirty="0" smtClean="0"/>
              <a:t> </a:t>
            </a:r>
            <a:r>
              <a:rPr lang="en-US" altLang="zh-CN" dirty="0" smtClean="0"/>
              <a:t>pattern</a:t>
            </a:r>
            <a:endParaRPr lang="en-US" dirty="0"/>
          </a:p>
        </p:txBody>
      </p:sp>
      <p:sp>
        <p:nvSpPr>
          <p:cNvPr id="3" name="文本占位符 2"/>
          <p:cNvSpPr>
            <a:spLocks noGrp="1"/>
          </p:cNvSpPr>
          <p:nvPr>
            <p:ph type="body" idx="1"/>
          </p:nvPr>
        </p:nvSpPr>
        <p:spPr/>
        <p:txBody>
          <a:bodyPr rtlCol="0"/>
          <a:lstStyle/>
          <a:p>
            <a:pPr rtl="0"/>
            <a:endParaRPr lang="en-US"/>
          </a:p>
        </p:txBody>
      </p:sp>
    </p:spTree>
    <p:extLst>
      <p:ext uri="{BB962C8B-B14F-4D97-AF65-F5344CB8AC3E}">
        <p14:creationId xmlns:p14="http://schemas.microsoft.com/office/powerpoint/2010/main" val="146874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smtClean="0">
                <a:latin typeface="微软雅黑" panose="020B0503020204020204" pitchFamily="34" charset="-122"/>
                <a:ea typeface="微软雅黑" panose="020B0503020204020204" pitchFamily="34" charset="-122"/>
              </a:rPr>
              <a:t>Creational</a:t>
            </a:r>
            <a:r>
              <a:rPr lang="zh-CN" altLang="en-US" dirty="0" smtClean="0">
                <a:latin typeface="微软雅黑" panose="020B0503020204020204" pitchFamily="34" charset="-122"/>
                <a:ea typeface="微软雅黑" panose="020B0503020204020204" pitchFamily="34" charset="-122"/>
              </a:rPr>
              <a:t> </a:t>
            </a:r>
            <a:r>
              <a:rPr lang="zh-CN" altLang="zh-CN" dirty="0" smtClean="0"/>
              <a:t>P</a:t>
            </a:r>
            <a:r>
              <a:rPr lang="en-US" altLang="zh-CN" dirty="0" err="1" smtClean="0">
                <a:latin typeface="微软雅黑" panose="020B0503020204020204" pitchFamily="34" charset="-122"/>
                <a:ea typeface="微软雅黑" panose="020B0503020204020204" pitchFamily="34" charset="-122"/>
              </a:rPr>
              <a:t>attern</a:t>
            </a:r>
            <a:r>
              <a:rPr lang="en-US" altLang="zh-CN" dirty="0" smtClean="0"/>
              <a:t>—</a:t>
            </a:r>
            <a:r>
              <a:rPr lang="en-US" altLang="zh-CN" dirty="0" smtClean="0"/>
              <a:t>Introduction</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28675" y="1600200"/>
            <a:ext cx="7486650" cy="511600"/>
          </a:xfrm>
        </p:spPr>
        <p:txBody>
          <a:bodyPr rtlCol="0"/>
          <a:lstStyle/>
          <a:p>
            <a:r>
              <a:rPr lang="en-US" dirty="0" smtClean="0"/>
              <a:t>The </a:t>
            </a:r>
            <a:r>
              <a:rPr lang="en-US" dirty="0"/>
              <a:t>creation of an object</a:t>
            </a:r>
            <a:endParaRPr lang="x-none" dirty="0">
              <a:latin typeface="微软雅黑" panose="020B0503020204020204" pitchFamily="34" charset="-122"/>
              <a:ea typeface="微软雅黑" panose="020B0503020204020204" pitchFamily="34" charset="-122"/>
            </a:endParaRPr>
          </a:p>
        </p:txBody>
      </p:sp>
      <p:grpSp>
        <p:nvGrpSpPr>
          <p:cNvPr id="40" name="组 39"/>
          <p:cNvGrpSpPr/>
          <p:nvPr/>
        </p:nvGrpSpPr>
        <p:grpSpPr>
          <a:xfrm>
            <a:off x="242980" y="2675622"/>
            <a:ext cx="8608696" cy="2261384"/>
            <a:chOff x="242980" y="2675622"/>
            <a:chExt cx="8608696" cy="2261384"/>
          </a:xfrm>
        </p:grpSpPr>
        <p:sp>
          <p:nvSpPr>
            <p:cNvPr id="2" name="菱形 1"/>
            <p:cNvSpPr/>
            <p:nvPr/>
          </p:nvSpPr>
          <p:spPr>
            <a:xfrm>
              <a:off x="717448" y="3718427"/>
              <a:ext cx="695359" cy="362484"/>
            </a:xfrm>
            <a:prstGeom prst="diamon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4" name="直线连接符 3"/>
            <p:cNvCxnSpPr>
              <a:stCxn id="2" idx="1"/>
            </p:cNvCxnSpPr>
            <p:nvPr/>
          </p:nvCxnSpPr>
          <p:spPr>
            <a:xfrm flipH="1" flipV="1">
              <a:off x="242980" y="3885908"/>
              <a:ext cx="474468" cy="1376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1674974" y="2679385"/>
              <a:ext cx="1521093" cy="65596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solidFill>
                    <a:schemeClr val="tx1"/>
                  </a:solidFill>
                </a:rPr>
                <a:t>Villa object</a:t>
              </a:r>
              <a:endParaRPr kumimoji="1" lang="zh-CN" altLang="en-US" dirty="0">
                <a:solidFill>
                  <a:schemeClr val="tx1"/>
                </a:solidFill>
              </a:endParaRPr>
            </a:p>
          </p:txBody>
        </p:sp>
        <p:sp>
          <p:nvSpPr>
            <p:cNvPr id="8" name="圆角矩形 7"/>
            <p:cNvSpPr/>
            <p:nvPr/>
          </p:nvSpPr>
          <p:spPr>
            <a:xfrm>
              <a:off x="3502288" y="2678574"/>
              <a:ext cx="1521093" cy="65596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dirty="0" smtClean="0">
                  <a:solidFill>
                    <a:srgbClr val="514843"/>
                  </a:solidFill>
                </a:rPr>
                <a:t>S</a:t>
              </a:r>
              <a:r>
                <a:rPr kumimoji="1" lang="en-US" altLang="zh-CN" dirty="0" err="1" smtClean="0">
                  <a:solidFill>
                    <a:srgbClr val="514843"/>
                  </a:solidFill>
                </a:rPr>
                <a:t>wimming</a:t>
              </a:r>
              <a:r>
                <a:rPr kumimoji="1" lang="en-US" altLang="zh-CN" dirty="0" smtClean="0">
                  <a:solidFill>
                    <a:srgbClr val="514843"/>
                  </a:solidFill>
                </a:rPr>
                <a:t> </a:t>
              </a:r>
              <a:r>
                <a:rPr kumimoji="1" lang="en-US" altLang="zh-CN" dirty="0">
                  <a:solidFill>
                    <a:srgbClr val="514843"/>
                  </a:solidFill>
                </a:rPr>
                <a:t>pool</a:t>
              </a:r>
              <a:endParaRPr kumimoji="1" lang="zh-CN" altLang="en-US" dirty="0">
                <a:solidFill>
                  <a:srgbClr val="514843"/>
                </a:solidFill>
              </a:endParaRPr>
            </a:p>
          </p:txBody>
        </p:sp>
        <p:sp>
          <p:nvSpPr>
            <p:cNvPr id="9" name="圆角矩形 8"/>
            <p:cNvSpPr/>
            <p:nvPr/>
          </p:nvSpPr>
          <p:spPr>
            <a:xfrm>
              <a:off x="5400008" y="4268519"/>
              <a:ext cx="1521093" cy="65596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zh-CN" dirty="0" smtClean="0">
                  <a:solidFill>
                    <a:srgbClr val="514843"/>
                  </a:solidFill>
                </a:rPr>
                <a:t>B</a:t>
              </a:r>
              <a:r>
                <a:rPr kumimoji="1" lang="en-US" altLang="zh-CN" dirty="0" err="1" smtClean="0">
                  <a:solidFill>
                    <a:srgbClr val="514843"/>
                  </a:solidFill>
                </a:rPr>
                <a:t>alcony</a:t>
              </a:r>
              <a:endParaRPr kumimoji="1" lang="zh-CN" altLang="en-US" dirty="0">
                <a:solidFill>
                  <a:srgbClr val="514843"/>
                </a:solidFill>
              </a:endParaRPr>
            </a:p>
          </p:txBody>
        </p:sp>
        <p:sp>
          <p:nvSpPr>
            <p:cNvPr id="10" name="圆角矩形 9"/>
            <p:cNvSpPr/>
            <p:nvPr/>
          </p:nvSpPr>
          <p:spPr>
            <a:xfrm>
              <a:off x="1671659" y="4281039"/>
              <a:ext cx="1521093" cy="65596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a:solidFill>
                    <a:srgbClr val="514843"/>
                  </a:solidFill>
                </a:rPr>
                <a:t>Apartment object</a:t>
              </a:r>
              <a:endParaRPr kumimoji="1" lang="zh-CN" altLang="en-US" dirty="0">
                <a:solidFill>
                  <a:srgbClr val="514843"/>
                </a:solidFill>
              </a:endParaRPr>
            </a:p>
          </p:txBody>
        </p:sp>
        <p:sp>
          <p:nvSpPr>
            <p:cNvPr id="11" name="圆角矩形 10"/>
            <p:cNvSpPr/>
            <p:nvPr/>
          </p:nvSpPr>
          <p:spPr>
            <a:xfrm>
              <a:off x="3527199" y="4280227"/>
              <a:ext cx="1521093" cy="65596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rgbClr val="514843"/>
                  </a:solidFill>
                </a:rPr>
                <a:t>Room</a:t>
              </a:r>
              <a:endParaRPr kumimoji="1" lang="zh-CN" altLang="en-US" dirty="0">
                <a:solidFill>
                  <a:srgbClr val="514843"/>
                </a:solidFill>
              </a:endParaRPr>
            </a:p>
          </p:txBody>
        </p:sp>
        <p:sp>
          <p:nvSpPr>
            <p:cNvPr id="12" name="圆角矩形 11"/>
            <p:cNvSpPr/>
            <p:nvPr/>
          </p:nvSpPr>
          <p:spPr>
            <a:xfrm>
              <a:off x="5394336" y="2675622"/>
              <a:ext cx="1521093" cy="65596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rgbClr val="514843"/>
                  </a:solidFill>
                </a:rPr>
                <a:t>Garden</a:t>
              </a:r>
              <a:endParaRPr kumimoji="1" lang="zh-CN" altLang="en-US" dirty="0">
                <a:solidFill>
                  <a:srgbClr val="514843"/>
                </a:solidFill>
              </a:endParaRPr>
            </a:p>
          </p:txBody>
        </p:sp>
        <p:sp>
          <p:nvSpPr>
            <p:cNvPr id="15" name="圆角矩形 14"/>
            <p:cNvSpPr/>
            <p:nvPr/>
          </p:nvSpPr>
          <p:spPr>
            <a:xfrm>
              <a:off x="7330583" y="3570006"/>
              <a:ext cx="1521093" cy="65596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dirty="0" smtClean="0">
                  <a:solidFill>
                    <a:srgbClr val="514843"/>
                  </a:solidFill>
                </a:rPr>
                <a:t>Billing</a:t>
              </a:r>
              <a:endParaRPr kumimoji="1" lang="zh-CN" altLang="en-US" dirty="0">
                <a:solidFill>
                  <a:srgbClr val="514843"/>
                </a:solidFill>
              </a:endParaRPr>
            </a:p>
          </p:txBody>
        </p:sp>
        <p:cxnSp>
          <p:nvCxnSpPr>
            <p:cNvPr id="17" name="肘形连接符 16"/>
            <p:cNvCxnSpPr>
              <a:stCxn id="2" idx="0"/>
              <a:endCxn id="5" idx="1"/>
            </p:cNvCxnSpPr>
            <p:nvPr/>
          </p:nvCxnSpPr>
          <p:spPr>
            <a:xfrm rot="5400000" flipH="1" flipV="1">
              <a:off x="1014522" y="3057975"/>
              <a:ext cx="711058" cy="609846"/>
            </a:xfrm>
            <a:prstGeom prst="bentConnector2">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2" idx="2"/>
              <a:endCxn id="10" idx="1"/>
            </p:cNvCxnSpPr>
            <p:nvPr/>
          </p:nvCxnSpPr>
          <p:spPr>
            <a:xfrm rot="16200000" flipH="1">
              <a:off x="1104337" y="4041701"/>
              <a:ext cx="528112" cy="606531"/>
            </a:xfrm>
            <a:prstGeom prst="bentConnector2">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线连接符 20"/>
            <p:cNvCxnSpPr>
              <a:stCxn id="5" idx="3"/>
              <a:endCxn id="8" idx="1"/>
            </p:cNvCxnSpPr>
            <p:nvPr/>
          </p:nvCxnSpPr>
          <p:spPr>
            <a:xfrm flipV="1">
              <a:off x="3196067" y="3006558"/>
              <a:ext cx="306221" cy="81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线连接符 30"/>
            <p:cNvCxnSpPr>
              <a:stCxn id="8" idx="3"/>
              <a:endCxn id="12" idx="1"/>
            </p:cNvCxnSpPr>
            <p:nvPr/>
          </p:nvCxnSpPr>
          <p:spPr>
            <a:xfrm flipV="1">
              <a:off x="5023381" y="3003606"/>
              <a:ext cx="370955" cy="295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线连接符 32"/>
            <p:cNvCxnSpPr>
              <a:stCxn id="10" idx="3"/>
              <a:endCxn id="11" idx="1"/>
            </p:cNvCxnSpPr>
            <p:nvPr/>
          </p:nvCxnSpPr>
          <p:spPr>
            <a:xfrm flipV="1">
              <a:off x="3192752" y="4608211"/>
              <a:ext cx="334447" cy="81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线连接符 34"/>
            <p:cNvCxnSpPr>
              <a:stCxn id="11" idx="3"/>
              <a:endCxn id="9" idx="1"/>
            </p:cNvCxnSpPr>
            <p:nvPr/>
          </p:nvCxnSpPr>
          <p:spPr>
            <a:xfrm flipV="1">
              <a:off x="5048292" y="4596503"/>
              <a:ext cx="351716" cy="1170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2" idx="3"/>
              <a:endCxn id="15" idx="1"/>
            </p:cNvCxnSpPr>
            <p:nvPr/>
          </p:nvCxnSpPr>
          <p:spPr>
            <a:xfrm>
              <a:off x="6915429" y="3003606"/>
              <a:ext cx="415154" cy="894384"/>
            </a:xfrm>
            <a:prstGeom prst="bentConnector3">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9" idx="3"/>
              <a:endCxn id="15" idx="1"/>
            </p:cNvCxnSpPr>
            <p:nvPr/>
          </p:nvCxnSpPr>
          <p:spPr>
            <a:xfrm flipV="1">
              <a:off x="6921101" y="3897990"/>
              <a:ext cx="409482" cy="698513"/>
            </a:xfrm>
            <a:prstGeom prst="bentConnector3">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940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smtClean="0">
                <a:latin typeface="微软雅黑" panose="020B0503020204020204" pitchFamily="34" charset="-122"/>
                <a:ea typeface="微软雅黑" panose="020B0503020204020204" pitchFamily="34" charset="-122"/>
              </a:rPr>
              <a:t>Creational</a:t>
            </a:r>
            <a:r>
              <a:rPr lang="zh-CN" altLang="en-US" dirty="0" smtClean="0">
                <a:latin typeface="微软雅黑" panose="020B0503020204020204" pitchFamily="34" charset="-122"/>
                <a:ea typeface="微软雅黑" panose="020B0503020204020204" pitchFamily="34" charset="-122"/>
              </a:rPr>
              <a:t> </a:t>
            </a:r>
            <a:r>
              <a:rPr lang="zh-CN" altLang="zh-CN" dirty="0" smtClean="0"/>
              <a:t>P</a:t>
            </a:r>
            <a:r>
              <a:rPr lang="en-US" altLang="zh-CN" dirty="0" err="1" smtClean="0">
                <a:latin typeface="微软雅黑" panose="020B0503020204020204" pitchFamily="34" charset="-122"/>
                <a:ea typeface="微软雅黑" panose="020B0503020204020204" pitchFamily="34" charset="-122"/>
              </a:rPr>
              <a:t>attern</a:t>
            </a:r>
            <a:r>
              <a:rPr lang="en-US" altLang="zh-CN" dirty="0" smtClean="0"/>
              <a:t>—</a:t>
            </a:r>
            <a:r>
              <a:rPr lang="en-US" altLang="zh-CN" dirty="0" smtClean="0"/>
              <a:t>Introduction</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28675" y="1600199"/>
            <a:ext cx="7486650" cy="4883879"/>
          </a:xfrm>
        </p:spPr>
        <p:txBody>
          <a:bodyPr rtlCol="0">
            <a:normAutofit/>
          </a:bodyPr>
          <a:lstStyle/>
          <a:p>
            <a:r>
              <a:rPr lang="en-US" dirty="0" smtClean="0"/>
              <a:t>The </a:t>
            </a:r>
            <a:r>
              <a:rPr lang="en-US" dirty="0"/>
              <a:t>creation of an </a:t>
            </a:r>
            <a:r>
              <a:rPr lang="en-US" dirty="0" smtClean="0"/>
              <a:t>object</a:t>
            </a:r>
          </a:p>
          <a:p>
            <a:pPr marL="0" indent="0">
              <a:spcBef>
                <a:spcPts val="600"/>
              </a:spcBef>
              <a:buNone/>
            </a:pPr>
            <a:r>
              <a:rPr lang="en-US" altLang="zh-CN" dirty="0" smtClean="0"/>
              <a:t>if ( </a:t>
            </a:r>
            <a:r>
              <a:rPr lang="en-US" altLang="zh-CN" dirty="0" err="1" smtClean="0"/>
              <a:t>info.type</a:t>
            </a:r>
            <a:r>
              <a:rPr lang="en-US" altLang="zh-CN" dirty="0" smtClean="0"/>
              <a:t> == “House” )</a:t>
            </a:r>
            <a:br>
              <a:rPr lang="en-US" altLang="zh-CN" dirty="0" smtClean="0"/>
            </a:br>
            <a:r>
              <a:rPr lang="en-US" altLang="zh-CN" dirty="0" smtClean="0"/>
              <a:t>         House </a:t>
            </a:r>
            <a:r>
              <a:rPr lang="en-US" altLang="zh-CN" dirty="0" err="1" smtClean="0"/>
              <a:t>ob</a:t>
            </a:r>
            <a:r>
              <a:rPr lang="en-US" altLang="zh-CN" dirty="0" smtClean="0"/>
              <a:t> = new House(); </a:t>
            </a:r>
          </a:p>
          <a:p>
            <a:pPr marL="0" indent="0">
              <a:spcBef>
                <a:spcPts val="600"/>
              </a:spcBef>
              <a:buNone/>
            </a:pPr>
            <a:r>
              <a:rPr lang="en-US" altLang="zh-CN" dirty="0"/>
              <a:t> </a:t>
            </a:r>
            <a:r>
              <a:rPr lang="en-US" altLang="zh-CN" dirty="0" smtClean="0"/>
              <a:t>        </a:t>
            </a:r>
            <a:r>
              <a:rPr lang="en-US" altLang="zh-CN" dirty="0" err="1" smtClean="0"/>
              <a:t>ob.setPool</a:t>
            </a:r>
            <a:r>
              <a:rPr lang="en-US" altLang="zh-CN" dirty="0" smtClean="0"/>
              <a:t> (</a:t>
            </a:r>
            <a:r>
              <a:rPr lang="en-US" altLang="zh-CN" dirty="0" err="1" smtClean="0"/>
              <a:t>info.poolsize</a:t>
            </a:r>
            <a:r>
              <a:rPr lang="en-US" altLang="zh-CN" dirty="0" smtClean="0"/>
              <a:t>); </a:t>
            </a:r>
          </a:p>
          <a:p>
            <a:pPr marL="0" indent="0">
              <a:spcBef>
                <a:spcPts val="600"/>
              </a:spcBef>
              <a:buNone/>
            </a:pPr>
            <a:r>
              <a:rPr lang="en-US" altLang="zh-CN" dirty="0"/>
              <a:t> </a:t>
            </a:r>
            <a:r>
              <a:rPr lang="en-US" altLang="zh-CN" dirty="0" smtClean="0"/>
              <a:t>        </a:t>
            </a:r>
            <a:r>
              <a:rPr lang="en-US" altLang="zh-CN" dirty="0" err="1" smtClean="0"/>
              <a:t>ob.setGardon</a:t>
            </a:r>
            <a:r>
              <a:rPr lang="en-US" altLang="zh-CN" dirty="0" smtClean="0"/>
              <a:t> (</a:t>
            </a:r>
            <a:r>
              <a:rPr lang="en-US" altLang="zh-CN" dirty="0" err="1" smtClean="0"/>
              <a:t>info.gardonsize</a:t>
            </a:r>
            <a:r>
              <a:rPr lang="en-US" altLang="zh-CN" dirty="0" smtClean="0"/>
              <a:t>);</a:t>
            </a:r>
          </a:p>
          <a:p>
            <a:pPr marL="0" indent="0">
              <a:spcBef>
                <a:spcPts val="600"/>
              </a:spcBef>
              <a:buNone/>
            </a:pPr>
            <a:r>
              <a:rPr lang="en-US" altLang="zh-CN" dirty="0"/>
              <a:t> </a:t>
            </a:r>
            <a:r>
              <a:rPr lang="en-US" altLang="zh-CN" dirty="0" smtClean="0"/>
              <a:t>         </a:t>
            </a:r>
            <a:r>
              <a:rPr lang="en-US" altLang="zh-CN" dirty="0" err="1" smtClean="0"/>
              <a:t>ob.setStyle</a:t>
            </a:r>
            <a:r>
              <a:rPr lang="en-US" altLang="zh-CN" dirty="0" smtClean="0"/>
              <a:t> (</a:t>
            </a:r>
            <a:r>
              <a:rPr lang="en-US" altLang="zh-CN" dirty="0" err="1" smtClean="0"/>
              <a:t>info.style</a:t>
            </a:r>
            <a:r>
              <a:rPr lang="en-US" altLang="zh-CN" dirty="0" smtClean="0"/>
              <a:t>); </a:t>
            </a:r>
          </a:p>
          <a:p>
            <a:pPr marL="0" indent="0">
              <a:spcBef>
                <a:spcPts val="600"/>
              </a:spcBef>
              <a:buNone/>
            </a:pPr>
            <a:endParaRPr lang="en-US" altLang="zh-CN" dirty="0" smtClean="0"/>
          </a:p>
          <a:p>
            <a:pPr marL="0" indent="0">
              <a:spcBef>
                <a:spcPts val="600"/>
              </a:spcBef>
              <a:buNone/>
            </a:pPr>
            <a:r>
              <a:rPr lang="en-US" altLang="zh-CN" dirty="0" smtClean="0"/>
              <a:t>if ( </a:t>
            </a:r>
            <a:r>
              <a:rPr lang="en-US" altLang="zh-CN" dirty="0" err="1" smtClean="0"/>
              <a:t>info.type</a:t>
            </a:r>
            <a:r>
              <a:rPr lang="en-US" altLang="zh-CN" dirty="0" smtClean="0"/>
              <a:t> == “Cando” )</a:t>
            </a:r>
            <a:br>
              <a:rPr lang="en-US" altLang="zh-CN" dirty="0" smtClean="0"/>
            </a:br>
            <a:r>
              <a:rPr lang="en-US" altLang="zh-CN" dirty="0" smtClean="0"/>
              <a:t>          Cando </a:t>
            </a:r>
            <a:r>
              <a:rPr lang="en-US" altLang="zh-CN" dirty="0" err="1" smtClean="0"/>
              <a:t>ob</a:t>
            </a:r>
            <a:r>
              <a:rPr lang="en-US" altLang="zh-CN" dirty="0" smtClean="0"/>
              <a:t> = new Cando(); </a:t>
            </a:r>
          </a:p>
          <a:p>
            <a:pPr marL="0" indent="0">
              <a:spcBef>
                <a:spcPts val="600"/>
              </a:spcBef>
              <a:buNone/>
            </a:pPr>
            <a:r>
              <a:rPr lang="en-US" altLang="zh-CN" dirty="0"/>
              <a:t> </a:t>
            </a:r>
            <a:r>
              <a:rPr lang="en-US" altLang="zh-CN" dirty="0" smtClean="0"/>
              <a:t>         </a:t>
            </a:r>
            <a:r>
              <a:rPr lang="en-US" altLang="zh-CN" dirty="0" err="1" smtClean="0"/>
              <a:t>ob.setRoom</a:t>
            </a:r>
            <a:r>
              <a:rPr lang="en-US" altLang="zh-CN" dirty="0" smtClean="0"/>
              <a:t> (</a:t>
            </a:r>
            <a:r>
              <a:rPr lang="en-US" altLang="zh-CN" dirty="0" err="1" smtClean="0"/>
              <a:t>info.poolsize</a:t>
            </a:r>
            <a:r>
              <a:rPr lang="en-US" altLang="zh-CN" dirty="0" smtClean="0"/>
              <a:t>);</a:t>
            </a:r>
          </a:p>
          <a:p>
            <a:pPr marL="0" indent="0">
              <a:spcBef>
                <a:spcPts val="600"/>
              </a:spcBef>
              <a:buNone/>
            </a:pPr>
            <a:r>
              <a:rPr lang="en-US" altLang="zh-CN" dirty="0"/>
              <a:t> </a:t>
            </a:r>
            <a:r>
              <a:rPr lang="en-US" altLang="zh-CN" dirty="0" smtClean="0"/>
              <a:t>         </a:t>
            </a:r>
            <a:r>
              <a:rPr lang="en-US" altLang="zh-CN" dirty="0" err="1" smtClean="0"/>
              <a:t>ob.setBalcony</a:t>
            </a:r>
            <a:r>
              <a:rPr lang="en-US" altLang="zh-CN" dirty="0" smtClean="0"/>
              <a:t> (</a:t>
            </a:r>
            <a:r>
              <a:rPr lang="en-US" altLang="zh-CN" dirty="0" err="1" smtClean="0"/>
              <a:t>info.gardonsize</a:t>
            </a:r>
            <a:r>
              <a:rPr lang="en-US" altLang="zh-CN" dirty="0" smtClean="0"/>
              <a:t>); </a:t>
            </a:r>
          </a:p>
          <a:p>
            <a:pPr marL="0" indent="0">
              <a:spcBef>
                <a:spcPts val="600"/>
              </a:spcBef>
              <a:buNone/>
            </a:pPr>
            <a:r>
              <a:rPr lang="en-US" altLang="zh-CN" dirty="0"/>
              <a:t> </a:t>
            </a:r>
            <a:r>
              <a:rPr lang="en-US" altLang="zh-CN" dirty="0" smtClean="0"/>
              <a:t>         </a:t>
            </a:r>
            <a:r>
              <a:rPr lang="en-US" altLang="zh-CN" dirty="0" err="1" smtClean="0"/>
              <a:t>ob.setStyle</a:t>
            </a:r>
            <a:r>
              <a:rPr lang="en-US" altLang="zh-CN" dirty="0" smtClean="0"/>
              <a:t> (</a:t>
            </a:r>
            <a:r>
              <a:rPr lang="en-US" altLang="zh-CN" dirty="0" err="1" smtClean="0"/>
              <a:t>info.style</a:t>
            </a:r>
            <a:r>
              <a:rPr lang="en-US" altLang="zh-CN" dirty="0" smtClean="0"/>
              <a:t>); </a:t>
            </a:r>
          </a:p>
          <a:p>
            <a:pPr marL="0" indent="0">
              <a:spcBef>
                <a:spcPts val="600"/>
              </a:spcBef>
              <a:buNone/>
            </a:pPr>
            <a:endParaRPr lang="en-US" altLang="zh-CN" dirty="0" smtClean="0"/>
          </a:p>
          <a:p>
            <a:pPr marL="0" indent="0">
              <a:spcBef>
                <a:spcPts val="600"/>
              </a:spcBef>
              <a:buNone/>
            </a:pPr>
            <a:r>
              <a:rPr lang="zh-CN" altLang="zh-CN" dirty="0"/>
              <a:t> </a:t>
            </a:r>
            <a:r>
              <a:rPr lang="zh-CN" altLang="en-US" dirty="0" smtClean="0"/>
              <a:t> </a:t>
            </a:r>
            <a:r>
              <a:rPr lang="en-US" altLang="zh-CN" dirty="0" err="1" smtClean="0"/>
              <a:t>ob.count</a:t>
            </a:r>
            <a:r>
              <a:rPr lang="en-US" altLang="zh-CN" dirty="0" smtClean="0"/>
              <a:t> (); </a:t>
            </a:r>
          </a:p>
          <a:p>
            <a:pPr marL="0" indent="0">
              <a:buNone/>
            </a:pPr>
            <a:endParaRPr lang="x-none"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427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lstStyle/>
          <a:p>
            <a:r>
              <a:rPr lang="en-US" altLang="zh-CN" dirty="0" smtClean="0">
                <a:latin typeface="微软雅黑" panose="020B0503020204020204" pitchFamily="34" charset="-122"/>
                <a:ea typeface="微软雅黑" panose="020B0503020204020204" pitchFamily="34" charset="-122"/>
              </a:rPr>
              <a:t>Creational</a:t>
            </a:r>
            <a:r>
              <a:rPr lang="zh-CN" altLang="en-US" dirty="0" smtClean="0">
                <a:latin typeface="微软雅黑" panose="020B0503020204020204" pitchFamily="34" charset="-122"/>
                <a:ea typeface="微软雅黑" panose="020B0503020204020204" pitchFamily="34" charset="-122"/>
              </a:rPr>
              <a:t> </a:t>
            </a:r>
            <a:r>
              <a:rPr lang="zh-CN" altLang="zh-CN" dirty="0" smtClean="0"/>
              <a:t>P</a:t>
            </a:r>
            <a:r>
              <a:rPr lang="en-US" altLang="zh-CN" dirty="0" err="1" smtClean="0">
                <a:latin typeface="微软雅黑" panose="020B0503020204020204" pitchFamily="34" charset="-122"/>
                <a:ea typeface="微软雅黑" panose="020B0503020204020204" pitchFamily="34" charset="-122"/>
              </a:rPr>
              <a:t>attern</a:t>
            </a:r>
            <a:r>
              <a:rPr lang="en-US" altLang="zh-CN" dirty="0" smtClean="0"/>
              <a:t>—Overview</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828675" y="1600199"/>
            <a:ext cx="7486650" cy="4883879"/>
          </a:xfrm>
        </p:spPr>
        <p:txBody>
          <a:bodyPr rtlCol="0">
            <a:normAutofit/>
          </a:bodyPr>
          <a:lstStyle/>
          <a:p>
            <a:r>
              <a:rPr lang="en-US" dirty="0" smtClean="0"/>
              <a:t>Motivation</a:t>
            </a:r>
            <a:endParaRPr lang="en-US" dirty="0"/>
          </a:p>
          <a:p>
            <a:pPr lvl="1">
              <a:buFont typeface="Symbol" charset="2"/>
              <a:buChar char="-"/>
            </a:pPr>
            <a:r>
              <a:rPr lang="en-US" sz="1800" dirty="0" smtClean="0"/>
              <a:t>In </a:t>
            </a:r>
            <a:r>
              <a:rPr lang="en-US" sz="1800" dirty="0"/>
              <a:t>object-oriented programming, when writing code that creates objects, you often need to set up many conditional statements to determine under what conditions, when, and how to create objects of a certain class. Therefore, it is necessary to delegate the responsibility of creating an object to a particular class.</a:t>
            </a:r>
          </a:p>
          <a:p>
            <a:r>
              <a:rPr lang="en-US" altLang="zh-CN" dirty="0" smtClean="0"/>
              <a:t>A</a:t>
            </a:r>
            <a:r>
              <a:rPr lang="en-US" dirty="0" smtClean="0"/>
              <a:t>ims</a:t>
            </a:r>
            <a:endParaRPr lang="en-US" dirty="0"/>
          </a:p>
          <a:p>
            <a:pPr lvl="1">
              <a:buFont typeface="Symbol" charset="2"/>
              <a:buChar char="-"/>
            </a:pPr>
            <a:r>
              <a:rPr lang="en-US" sz="1800" dirty="0" smtClean="0"/>
              <a:t>The </a:t>
            </a:r>
            <a:r>
              <a:rPr lang="en-US" sz="1800" dirty="0"/>
              <a:t>purpose is to increase flexibility in which objects are created, who is responsible for creating the object, how to create the object, and when to create the object</a:t>
            </a:r>
            <a:r>
              <a:rPr lang="en-US" sz="1800" dirty="0" smtClean="0"/>
              <a:t>.</a:t>
            </a:r>
          </a:p>
          <a:p>
            <a:r>
              <a:rPr lang="en-US" altLang="zh-CN" sz="2200" dirty="0" smtClean="0"/>
              <a:t>C</a:t>
            </a:r>
            <a:r>
              <a:rPr lang="en-US" sz="2200" dirty="0" smtClean="0"/>
              <a:t>ontent</a:t>
            </a:r>
            <a:endParaRPr lang="en-US" sz="2200" dirty="0"/>
          </a:p>
          <a:p>
            <a:pPr lvl="1">
              <a:buFont typeface="Symbol" charset="2"/>
              <a:buChar char="-"/>
            </a:pPr>
            <a:r>
              <a:rPr lang="en-US" sz="1800" dirty="0" smtClean="0"/>
              <a:t>The </a:t>
            </a:r>
            <a:r>
              <a:rPr lang="en-US" altLang="zh-CN" sz="1800" dirty="0" smtClean="0"/>
              <a:t>Creational</a:t>
            </a:r>
            <a:r>
              <a:rPr lang="zh-CN" altLang="en-US" sz="1800" dirty="0" smtClean="0"/>
              <a:t> </a:t>
            </a:r>
            <a:r>
              <a:rPr lang="en-US" sz="1800" dirty="0" smtClean="0"/>
              <a:t>software </a:t>
            </a:r>
            <a:r>
              <a:rPr lang="en-US" sz="1800" dirty="0"/>
              <a:t>design pattern is a design pattern that addresses the object creation mechanism.</a:t>
            </a:r>
            <a:endParaRPr lang="en-US" sz="1800" dirty="0" smtClean="0"/>
          </a:p>
        </p:txBody>
      </p:sp>
    </p:spTree>
    <p:extLst>
      <p:ext uri="{BB962C8B-B14F-4D97-AF65-F5344CB8AC3E}">
        <p14:creationId xmlns:p14="http://schemas.microsoft.com/office/powerpoint/2010/main" val="99358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_9411639_TF03431380_TF03431380" id="{9AE2BD50-F2AD-48C6-8A81-F7D7390F9E40}" vid="{822244C9-F44A-41EE-AAAB-DAE7A533DA64}"/>
    </a:ext>
  </a:extLst>
</a:theme>
</file>

<file path=ppt/theme/theme2.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Props1.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2.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DDBB83-77C1-4099-A0AA-289882E745E2}">
  <ds:schemaRefs>
    <ds:schemaRef ds:uri="http://schemas.microsoft.com/office/2006/metadata/properties"/>
    <ds:schemaRef ds:uri="http://schemas.microsoft.com/office/infopath/2007/PartnerControls"/>
    <ds:schemaRef ds:uri="4873beb7-5857-4685-be1f-d57550cc96cc"/>
  </ds:schemaRefs>
</ds:datastoreItem>
</file>

<file path=docProps/app.xml><?xml version="1.0" encoding="utf-8"?>
<Properties xmlns="http://schemas.openxmlformats.org/officeDocument/2006/extended-properties" xmlns:vt="http://schemas.openxmlformats.org/officeDocument/2006/docPropsVTypes">
  <Template>学术演示文稿、细条纹和丝带设计（宽屏）</Template>
  <TotalTime>0</TotalTime>
  <Words>2140</Words>
  <Application>Microsoft Macintosh PowerPoint</Application>
  <PresentationFormat>全屏显示(4:3)</PresentationFormat>
  <Paragraphs>176</Paragraphs>
  <Slides>34</Slides>
  <Notes>1</Notes>
  <HiddenSlides>0</HiddenSlides>
  <MMClips>0</MMClips>
  <ScaleCrop>false</ScaleCrop>
  <HeadingPairs>
    <vt:vector size="4" baseType="variant">
      <vt:variant>
        <vt:lpstr>主题</vt:lpstr>
      </vt:variant>
      <vt:variant>
        <vt:i4>1</vt:i4>
      </vt:variant>
      <vt:variant>
        <vt:lpstr>幻灯片标题</vt:lpstr>
      </vt:variant>
      <vt:variant>
        <vt:i4>34</vt:i4>
      </vt:variant>
    </vt:vector>
  </HeadingPairs>
  <TitlesOfParts>
    <vt:vector size="35" baseType="lpstr">
      <vt:lpstr>学术文献 16x9</vt:lpstr>
      <vt:lpstr>Design pattern</vt:lpstr>
      <vt:lpstr>Design Pattern</vt:lpstr>
      <vt:lpstr>Design Pattern</vt:lpstr>
      <vt:lpstr>Design Pattern</vt:lpstr>
      <vt:lpstr>Design Pattern</vt:lpstr>
      <vt:lpstr>Creational pattern</vt:lpstr>
      <vt:lpstr>Creational Pattern—Introduction</vt:lpstr>
      <vt:lpstr>Creational Pattern—Introduction</vt:lpstr>
      <vt:lpstr>Creational Pattern—Overview</vt:lpstr>
      <vt:lpstr>Creational pattern</vt:lpstr>
      <vt:lpstr>Introduction </vt:lpstr>
      <vt:lpstr>Introduction </vt:lpstr>
      <vt:lpstr>Introduction </vt:lpstr>
      <vt:lpstr>Introduction </vt:lpstr>
      <vt:lpstr>Introduction </vt:lpstr>
      <vt:lpstr>Simple Factory</vt:lpstr>
      <vt:lpstr>Simple Factory</vt:lpstr>
      <vt:lpstr>Simple Factory</vt:lpstr>
      <vt:lpstr>Factory </vt:lpstr>
      <vt:lpstr>Factory </vt:lpstr>
      <vt:lpstr>Factory Example</vt:lpstr>
      <vt:lpstr>Factory Example</vt:lpstr>
      <vt:lpstr>Factory Example</vt:lpstr>
      <vt:lpstr>Factory </vt:lpstr>
      <vt:lpstr>Abstract Factory—Introduction </vt:lpstr>
      <vt:lpstr>Abstract Factory—Introduction </vt:lpstr>
      <vt:lpstr>Abstract Factory—Introduction </vt:lpstr>
      <vt:lpstr>Abstract Factory—Introduction </vt:lpstr>
      <vt:lpstr>Abstract Factory—Introduction </vt:lpstr>
      <vt:lpstr>Abstract Factory—Example</vt:lpstr>
      <vt:lpstr>Abstract Factory—Example</vt:lpstr>
      <vt:lpstr>Abstract Factory—Example</vt:lpstr>
      <vt:lpstr>Abstract Factory—Example</vt:lpstr>
      <vt:lpstr>Abstract Factory—Example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2018-02-24T01:48:42Z</dcterms:created>
  <dcterms:modified xsi:type="dcterms:W3CDTF">2018-03-10T16:46:26Z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